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05" r:id="rId1"/>
  </p:sldMasterIdLst>
  <p:notesMasterIdLst>
    <p:notesMasterId r:id="rId7"/>
  </p:notesMasterIdLst>
  <p:sldIdLst>
    <p:sldId id="257" r:id="rId2"/>
    <p:sldId id="272" r:id="rId3"/>
    <p:sldId id="273" r:id="rId4"/>
    <p:sldId id="274" r:id="rId5"/>
    <p:sldId id="275" r:id="rId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2929"/>
    <a:srgbClr val="FF0D0D"/>
    <a:srgbClr val="FC4918"/>
    <a:srgbClr val="F99E39"/>
    <a:srgbClr val="FFD961"/>
    <a:srgbClr val="F84242"/>
    <a:srgbClr val="F96161"/>
    <a:srgbClr val="F88608"/>
    <a:srgbClr val="6CF5FC"/>
    <a:srgbClr val="A7FF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04" autoAdjust="0"/>
    <p:restoredTop sz="94660"/>
  </p:normalViewPr>
  <p:slideViewPr>
    <p:cSldViewPr snapToGrid="0">
      <p:cViewPr varScale="1">
        <p:scale>
          <a:sx n="110" d="100"/>
          <a:sy n="110" d="100"/>
        </p:scale>
        <p:origin x="618"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3C2FFD-EDEA-4DB4-9D4A-C403C93954EA}" type="datetimeFigureOut">
              <a:rPr lang="ru-RU" smtClean="0"/>
              <a:t>21.06.2021</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DE6C8B-5504-4FF8-81CE-60C6D0D7857A}" type="slidenum">
              <a:rPr lang="ru-RU" smtClean="0"/>
              <a:t>‹#›</a:t>
            </a:fld>
            <a:endParaRPr lang="ru-RU"/>
          </a:p>
        </p:txBody>
      </p:sp>
    </p:spTree>
    <p:extLst>
      <p:ext uri="{BB962C8B-B14F-4D97-AF65-F5344CB8AC3E}">
        <p14:creationId xmlns:p14="http://schemas.microsoft.com/office/powerpoint/2010/main" val="15432384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E07821D-6569-44D3-86A0-A8D02C4DCE98}" type="datetimeFigureOut">
              <a:rPr lang="ru-RU" smtClean="0"/>
              <a:t>21.06.2021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1132257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E07821D-6569-44D3-86A0-A8D02C4DCE98}" type="datetimeFigureOut">
              <a:rPr lang="ru-RU" smtClean="0"/>
              <a:t>21.06.2021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503491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4E07821D-6569-44D3-86A0-A8D02C4DCE98}" type="datetimeFigureOut">
              <a:rPr lang="ru-RU" smtClean="0"/>
              <a:t>21.06.2021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27845376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smtClean="0"/>
              <a:t>Образец заголовка</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ru-RU" smtClean="0"/>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4E07821D-6569-44D3-86A0-A8D02C4DCE98}" type="datetimeFigureOut">
              <a:rPr lang="ru-RU" smtClean="0"/>
              <a:t>21.06.2021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DDF0E-A90E-4E55-9EC9-478F1583AA2D}" type="slidenum">
              <a:rPr lang="ru-RU" smtClean="0"/>
              <a:t>‹#›</a:t>
            </a:fld>
            <a:endParaRPr lang="ru-RU"/>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6574968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E07821D-6569-44D3-86A0-A8D02C4DCE98}" type="datetimeFigureOut">
              <a:rPr lang="ru-RU" smtClean="0"/>
              <a:t>21.06.2021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1231190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E07821D-6569-44D3-86A0-A8D02C4DCE98}" type="datetimeFigureOut">
              <a:rPr lang="ru-RU" smtClean="0"/>
              <a:t>21.06.2021</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35423419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E07821D-6569-44D3-86A0-A8D02C4DCE98}" type="datetimeFigureOut">
              <a:rPr lang="ru-RU" smtClean="0"/>
              <a:t>21.06.2021</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29653003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E07821D-6569-44D3-86A0-A8D02C4DCE98}" type="datetimeFigureOut">
              <a:rPr lang="ru-RU" smtClean="0"/>
              <a:t>21.06.2021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14949089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E07821D-6569-44D3-86A0-A8D02C4DCE98}" type="datetimeFigureOut">
              <a:rPr lang="ru-RU" smtClean="0"/>
              <a:t>21.06.2021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4005075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p>
            <a:fld id="{4E07821D-6569-44D3-86A0-A8D02C4DCE98}" type="datetimeFigureOut">
              <a:rPr lang="ru-RU" smtClean="0"/>
              <a:t>21.06.2021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414441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E07821D-6569-44D3-86A0-A8D02C4DCE98}" type="datetimeFigureOut">
              <a:rPr lang="ru-RU" smtClean="0"/>
              <a:t>21.06.2021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1112512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E07821D-6569-44D3-86A0-A8D02C4DCE98}" type="datetimeFigureOut">
              <a:rPr lang="ru-RU" smtClean="0"/>
              <a:t>21.06.2021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116549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E07821D-6569-44D3-86A0-A8D02C4DCE98}" type="datetimeFigureOut">
              <a:rPr lang="ru-RU" smtClean="0"/>
              <a:t>21.06.2021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3891008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7" name="Date Placeholder 2"/>
          <p:cNvSpPr>
            <a:spLocks noGrp="1"/>
          </p:cNvSpPr>
          <p:nvPr>
            <p:ph type="dt" sz="half" idx="10"/>
          </p:nvPr>
        </p:nvSpPr>
        <p:spPr/>
        <p:txBody>
          <a:bodyPr/>
          <a:lstStyle/>
          <a:p>
            <a:fld id="{4E07821D-6569-44D3-86A0-A8D02C4DCE98}" type="datetimeFigureOut">
              <a:rPr lang="ru-RU" smtClean="0"/>
              <a:t>21.06.2021</a:t>
            </a:fld>
            <a:endParaRPr lang="ru-RU"/>
          </a:p>
        </p:txBody>
      </p:sp>
      <p:sp>
        <p:nvSpPr>
          <p:cNvPr id="5" name="Footer Placeholder 3"/>
          <p:cNvSpPr>
            <a:spLocks noGrp="1"/>
          </p:cNvSpPr>
          <p:nvPr>
            <p:ph type="ftr" sz="quarter" idx="11"/>
          </p:nvPr>
        </p:nvSpPr>
        <p:spPr/>
        <p:txBody>
          <a:bodyPr/>
          <a:lstStyle/>
          <a:p>
            <a:endParaRPr lang="ru-RU"/>
          </a:p>
        </p:txBody>
      </p:sp>
      <p:sp>
        <p:nvSpPr>
          <p:cNvPr id="6" name="Slide Number Placeholder 4"/>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1071727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E07821D-6569-44D3-86A0-A8D02C4DCE98}" type="datetimeFigureOut">
              <a:rPr lang="ru-RU" smtClean="0"/>
              <a:t>21.06.2021</a:t>
            </a:fld>
            <a:endParaRPr lang="ru-RU"/>
          </a:p>
        </p:txBody>
      </p:sp>
      <p:sp>
        <p:nvSpPr>
          <p:cNvPr id="5" name="Footer Placeholder 2"/>
          <p:cNvSpPr>
            <a:spLocks noGrp="1"/>
          </p:cNvSpPr>
          <p:nvPr>
            <p:ph type="ftr" sz="quarter" idx="11"/>
          </p:nvPr>
        </p:nvSpPr>
        <p:spPr/>
        <p:txBody>
          <a:bodyPr/>
          <a:lstStyle/>
          <a:p>
            <a:endParaRPr lang="ru-RU"/>
          </a:p>
        </p:txBody>
      </p:sp>
      <p:sp>
        <p:nvSpPr>
          <p:cNvPr id="6" name="Slide Number Placeholder 3"/>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3053208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p:txBody>
          <a:bodyPr/>
          <a:lstStyle/>
          <a:p>
            <a:fld id="{4E07821D-6569-44D3-86A0-A8D02C4DCE98}" type="datetimeFigureOut">
              <a:rPr lang="ru-RU" smtClean="0"/>
              <a:t>21.06.2021</a:t>
            </a:fld>
            <a:endParaRPr lang="ru-RU"/>
          </a:p>
        </p:txBody>
      </p:sp>
      <p:sp>
        <p:nvSpPr>
          <p:cNvPr id="5" name="Footer Placeholder 5"/>
          <p:cNvSpPr>
            <a:spLocks noGrp="1"/>
          </p:cNvSpPr>
          <p:nvPr>
            <p:ph type="ftr" sz="quarter" idx="11"/>
          </p:nvPr>
        </p:nvSpPr>
        <p:spPr/>
        <p:txBody>
          <a:bodyPr/>
          <a:lstStyle/>
          <a:p>
            <a:endParaRPr lang="ru-RU"/>
          </a:p>
        </p:txBody>
      </p:sp>
      <p:sp>
        <p:nvSpPr>
          <p:cNvPr id="6" name="Slide Number Placeholder 6"/>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1232864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E07821D-6569-44D3-86A0-A8D02C4DCE98}" type="datetimeFigureOut">
              <a:rPr lang="ru-RU" smtClean="0"/>
              <a:t>21.06.2021</a:t>
            </a:fld>
            <a:endParaRPr lang="ru-RU"/>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D5DDF0E-A90E-4E55-9EC9-478F1583AA2D}" type="slidenum">
              <a:rPr lang="ru-RU" smtClean="0"/>
              <a:t>‹#›</a:t>
            </a:fld>
            <a:endParaRPr lang="ru-RU"/>
          </a:p>
        </p:txBody>
      </p:sp>
    </p:spTree>
    <p:extLst>
      <p:ext uri="{BB962C8B-B14F-4D97-AF65-F5344CB8AC3E}">
        <p14:creationId xmlns:p14="http://schemas.microsoft.com/office/powerpoint/2010/main" val="3808148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E07821D-6569-44D3-86A0-A8D02C4DCE98}" type="datetimeFigureOut">
              <a:rPr lang="ru-RU" smtClean="0"/>
              <a:t>21.06.2021</a:t>
            </a:fld>
            <a:endParaRPr lang="ru-RU"/>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ru-RU"/>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9D5DDF0E-A90E-4E55-9EC9-478F1583AA2D}" type="slidenum">
              <a:rPr lang="ru-RU" smtClean="0"/>
              <a:t>‹#›</a:t>
            </a:fld>
            <a:endParaRPr lang="ru-RU"/>
          </a:p>
        </p:txBody>
      </p:sp>
    </p:spTree>
    <p:extLst>
      <p:ext uri="{BB962C8B-B14F-4D97-AF65-F5344CB8AC3E}">
        <p14:creationId xmlns:p14="http://schemas.microsoft.com/office/powerpoint/2010/main" val="1600832680"/>
      </p:ext>
    </p:extLst>
  </p:cSld>
  <p:clrMap bg1="dk1" tx1="lt1" bg2="dk2" tx2="lt2" accent1="accent1" accent2="accent2" accent3="accent3" accent4="accent4" accent5="accent5" accent6="accent6" hlink="hlink" folHlink="folHlink"/>
  <p:sldLayoutIdLst>
    <p:sldLayoutId id="2147484306" r:id="rId1"/>
    <p:sldLayoutId id="2147484307" r:id="rId2"/>
    <p:sldLayoutId id="2147484308" r:id="rId3"/>
    <p:sldLayoutId id="2147484309" r:id="rId4"/>
    <p:sldLayoutId id="2147484310" r:id="rId5"/>
    <p:sldLayoutId id="2147484311" r:id="rId6"/>
    <p:sldLayoutId id="2147484312" r:id="rId7"/>
    <p:sldLayoutId id="2147484313" r:id="rId8"/>
    <p:sldLayoutId id="2147484314" r:id="rId9"/>
    <p:sldLayoutId id="2147484315" r:id="rId10"/>
    <p:sldLayoutId id="2147484316" r:id="rId11"/>
    <p:sldLayoutId id="2147484317" r:id="rId12"/>
    <p:sldLayoutId id="2147484318" r:id="rId13"/>
    <p:sldLayoutId id="2147484319" r:id="rId14"/>
    <p:sldLayoutId id="2147484320" r:id="rId15"/>
    <p:sldLayoutId id="2147484321" r:id="rId16"/>
    <p:sldLayoutId id="2147484322"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28614" y="117127"/>
            <a:ext cx="10093780" cy="1200329"/>
          </a:xfrm>
          <a:prstGeom prst="rect">
            <a:avLst/>
          </a:prstGeom>
          <a:noFill/>
        </p:spPr>
        <p:txBody>
          <a:bodyPr wrap="square" rtlCol="0">
            <a:spAutoFit/>
          </a:bodyPr>
          <a:lstStyle/>
          <a:p>
            <a:pPr algn="ctr"/>
            <a:r>
              <a:rPr lang="ru-RU" sz="2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Разъяснение норм законодательства</a:t>
            </a:r>
            <a:br>
              <a:rPr lang="ru-RU" sz="2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sz="2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Российской Федерации, устанавливающих ответственность за участие и содействие террористической деятельности</a:t>
            </a:r>
          </a:p>
        </p:txBody>
      </p:sp>
      <p:sp>
        <p:nvSpPr>
          <p:cNvPr id="9" name="TextBox 8"/>
          <p:cNvSpPr txBox="1"/>
          <p:nvPr/>
        </p:nvSpPr>
        <p:spPr>
          <a:xfrm>
            <a:off x="128588" y="1322466"/>
            <a:ext cx="11801476" cy="1323439"/>
          </a:xfrm>
          <a:prstGeom prst="rect">
            <a:avLst/>
          </a:prstGeom>
          <a:noFill/>
        </p:spPr>
        <p:txBody>
          <a:bodyPr wrap="square" rtlCol="0">
            <a:spAutoFit/>
          </a:bodyPr>
          <a:lstStyle/>
          <a:p>
            <a:r>
              <a:rPr lang="ru-RU" sz="1600" dirty="0"/>
              <a:t>В соответствии с Федеральным законом от 06.03.2006 № 35-ФЗ </a:t>
            </a:r>
            <a:r>
              <a:rPr lang="ru-RU" sz="1600" dirty="0" smtClean="0"/>
              <a:t>«</a:t>
            </a:r>
            <a:r>
              <a:rPr lang="ru-RU" sz="1600" dirty="0"/>
              <a:t>О противодействии терроризму», терроризмом признается идеология насилия и практика воздействия на принятие решения органами государственной власти, органами местного самоуправления или международными организациями, связанные с  устрашением населения и (или) иными формами противоправных насильственных действий, таких, как причинение значительного материального ущерба, либо наступление иных тяжких последствий.</a:t>
            </a:r>
          </a:p>
        </p:txBody>
      </p:sp>
      <p:sp>
        <p:nvSpPr>
          <p:cNvPr id="10" name="Блок-схема: альтернативный процесс 9"/>
          <p:cNvSpPr/>
          <p:nvPr/>
        </p:nvSpPr>
        <p:spPr>
          <a:xfrm>
            <a:off x="128588" y="2818803"/>
            <a:ext cx="5943599" cy="3824885"/>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600" b="1" dirty="0">
                <a:solidFill>
                  <a:srgbClr val="FF0000"/>
                </a:solidFill>
              </a:rPr>
              <a:t>Террористический акт</a:t>
            </a:r>
          </a:p>
          <a:p>
            <a:pPr algn="just"/>
            <a:endParaRPr lang="ru-RU" sz="1300" dirty="0"/>
          </a:p>
          <a:p>
            <a:pPr algn="just"/>
            <a:r>
              <a:rPr lang="ru-RU" sz="1300" dirty="0"/>
              <a:t>1. Совершение взрыва, поджога или иных действий, устрашающих население и  создающих опасность гибели человека, причинения значительного имущественного ущерба либо наступления иных тяжких последствий, в целях дестабилизации деятельности органов власти или международных организаций либо воздействия на принятие ими решений, а также угроза совершения указанных действий в  целях воздействия на принятие решений органами власти или международными организациями – </a:t>
            </a:r>
            <a:r>
              <a:rPr lang="ru-RU" sz="1300" i="1" u="sng" dirty="0">
                <a:solidFill>
                  <a:srgbClr val="FF0000"/>
                </a:solidFill>
              </a:rPr>
              <a:t>наказываются лишением свободы на срок от 10 до 15 лет.</a:t>
            </a:r>
            <a:r>
              <a:rPr lang="ru-RU" sz="1300" dirty="0"/>
              <a:t> </a:t>
            </a:r>
          </a:p>
          <a:p>
            <a:pPr algn="just"/>
            <a:r>
              <a:rPr lang="ru-RU" sz="1300" dirty="0"/>
              <a:t>2. Те же деяния, совершенные группой лиц по предварительному сговору или организованной группой, повлекшие по неосторожности смерть человека, повлекшие причинение значительного имущественного ущерба либо наступление иных тяжких последствий,  –  </a:t>
            </a:r>
            <a:r>
              <a:rPr lang="ru-RU" sz="1300" i="1" u="sng" dirty="0">
                <a:solidFill>
                  <a:srgbClr val="FF0000"/>
                </a:solidFill>
              </a:rPr>
              <a:t>наказываются лишением свободы на срок от 12 до 20 лет.</a:t>
            </a:r>
          </a:p>
        </p:txBody>
      </p:sp>
      <p:sp>
        <p:nvSpPr>
          <p:cNvPr id="18" name="Блок-схема: альтернативный процесс 17"/>
          <p:cNvSpPr/>
          <p:nvPr/>
        </p:nvSpPr>
        <p:spPr>
          <a:xfrm>
            <a:off x="6125597" y="2818803"/>
            <a:ext cx="5943599" cy="3824885"/>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600" b="1" dirty="0">
                <a:solidFill>
                  <a:srgbClr val="FF0000"/>
                </a:solidFill>
              </a:rPr>
              <a:t>Террористическая деятельность</a:t>
            </a:r>
          </a:p>
          <a:p>
            <a:pPr algn="ctr"/>
            <a:r>
              <a:rPr lang="ru-RU" sz="1600" b="1" dirty="0">
                <a:solidFill>
                  <a:srgbClr val="FF0000"/>
                </a:solidFill>
              </a:rPr>
              <a:t>включает в себя:</a:t>
            </a:r>
          </a:p>
          <a:p>
            <a:pPr algn="ctr"/>
            <a:endParaRPr lang="ru-RU" sz="1600" b="1" dirty="0">
              <a:solidFill>
                <a:srgbClr val="FF0000"/>
              </a:solidFill>
            </a:endParaRPr>
          </a:p>
          <a:p>
            <a:r>
              <a:rPr lang="ru-RU" sz="1300" dirty="0" smtClean="0"/>
              <a:t>•</a:t>
            </a:r>
            <a:r>
              <a:rPr lang="en-US" sz="1300" dirty="0" smtClean="0"/>
              <a:t> </a:t>
            </a:r>
            <a:r>
              <a:rPr lang="ru-RU" sz="1300" dirty="0" smtClean="0"/>
              <a:t>организацию</a:t>
            </a:r>
            <a:r>
              <a:rPr lang="ru-RU" sz="1300" dirty="0"/>
              <a:t>, планирование, подготовку, финансирование и реализацию террористического акта,</a:t>
            </a:r>
          </a:p>
          <a:p>
            <a:r>
              <a:rPr lang="ru-RU" sz="1300" dirty="0" smtClean="0"/>
              <a:t>•</a:t>
            </a:r>
            <a:r>
              <a:rPr lang="en-US" sz="1300" dirty="0" smtClean="0"/>
              <a:t> </a:t>
            </a:r>
            <a:r>
              <a:rPr lang="ru-RU" sz="1300" dirty="0" smtClean="0"/>
              <a:t>подстрекательство </a:t>
            </a:r>
            <a:r>
              <a:rPr lang="ru-RU" sz="1300" dirty="0"/>
              <a:t>к террористическому акту, </a:t>
            </a:r>
          </a:p>
          <a:p>
            <a:r>
              <a:rPr lang="ru-RU" sz="1300" dirty="0" smtClean="0"/>
              <a:t>•</a:t>
            </a:r>
            <a:r>
              <a:rPr lang="en-US" sz="1300" dirty="0" smtClean="0"/>
              <a:t> </a:t>
            </a:r>
            <a:r>
              <a:rPr lang="ru-RU" sz="1300" dirty="0" smtClean="0"/>
              <a:t>организацию </a:t>
            </a:r>
            <a:r>
              <a:rPr lang="ru-RU" sz="1300" dirty="0"/>
              <a:t>незаконного вооруженного формирования, для реализации террористического акта, </a:t>
            </a:r>
          </a:p>
          <a:p>
            <a:r>
              <a:rPr lang="ru-RU" sz="1300" dirty="0" smtClean="0"/>
              <a:t>•</a:t>
            </a:r>
            <a:r>
              <a:rPr lang="en-US" sz="1300" dirty="0" smtClean="0"/>
              <a:t> </a:t>
            </a:r>
            <a:r>
              <a:rPr lang="ru-RU" sz="1300" dirty="0" smtClean="0"/>
              <a:t>вербовку</a:t>
            </a:r>
            <a:r>
              <a:rPr lang="ru-RU" sz="1300" dirty="0"/>
              <a:t>, вооружение, обучение и использование террористов,</a:t>
            </a:r>
          </a:p>
          <a:p>
            <a:r>
              <a:rPr lang="ru-RU" sz="1300" dirty="0" smtClean="0"/>
              <a:t>•</a:t>
            </a:r>
            <a:r>
              <a:rPr lang="en-US" sz="1300" dirty="0" smtClean="0"/>
              <a:t> </a:t>
            </a:r>
            <a:r>
              <a:rPr lang="ru-RU" sz="1300" dirty="0" smtClean="0"/>
              <a:t>информационное </a:t>
            </a:r>
            <a:r>
              <a:rPr lang="ru-RU" sz="1300" dirty="0"/>
              <a:t>пособничество в планировании террористического акта,</a:t>
            </a:r>
          </a:p>
          <a:p>
            <a:r>
              <a:rPr lang="ru-RU" sz="1300" dirty="0" smtClean="0"/>
              <a:t>•</a:t>
            </a:r>
            <a:r>
              <a:rPr lang="en-US" sz="1300" dirty="0" smtClean="0"/>
              <a:t> </a:t>
            </a:r>
            <a:r>
              <a:rPr lang="ru-RU" sz="1300" dirty="0" smtClean="0"/>
              <a:t>пропаганду </a:t>
            </a:r>
            <a:r>
              <a:rPr lang="ru-RU" sz="1300" dirty="0"/>
              <a:t>идей терроризма</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67324" y="-331696"/>
            <a:ext cx="1428752" cy="1797425"/>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3692648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28614" y="117127"/>
            <a:ext cx="10093780" cy="830997"/>
          </a:xfrm>
          <a:prstGeom prst="rect">
            <a:avLst/>
          </a:prstGeom>
          <a:noFill/>
        </p:spPr>
        <p:txBody>
          <a:bodyPr wrap="square" rtlCol="0">
            <a:spAutoFit/>
          </a:bodyPr>
          <a:lstStyle/>
          <a:p>
            <a:pPr algn="ctr"/>
            <a:r>
              <a:rPr lang="ru-RU"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Ответственность за участие и содействие террористической деятельности </a:t>
            </a:r>
            <a:endParaRPr lang="ru-RU" sz="2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7" name="Блок-схема: альтернативный процесс 6"/>
          <p:cNvSpPr/>
          <p:nvPr/>
        </p:nvSpPr>
        <p:spPr>
          <a:xfrm>
            <a:off x="36742" y="1230133"/>
            <a:ext cx="12087225" cy="5594132"/>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ru-RU" sz="1300" dirty="0">
              <a:solidFill>
                <a:srgbClr val="FF0000"/>
              </a:solidFill>
            </a:endParaRPr>
          </a:p>
        </p:txBody>
      </p:sp>
      <p:sp>
        <p:nvSpPr>
          <p:cNvPr id="10" name="TextBox 9"/>
          <p:cNvSpPr txBox="1"/>
          <p:nvPr/>
        </p:nvSpPr>
        <p:spPr>
          <a:xfrm>
            <a:off x="328613" y="1448876"/>
            <a:ext cx="4713517" cy="2308324"/>
          </a:xfrm>
          <a:prstGeom prst="rect">
            <a:avLst/>
          </a:prstGeom>
          <a:noFill/>
        </p:spPr>
        <p:txBody>
          <a:bodyPr wrap="square" rtlCol="0">
            <a:spAutoFit/>
          </a:bodyPr>
          <a:lstStyle/>
          <a:p>
            <a:pPr algn="ctr"/>
            <a:r>
              <a:rPr lang="ru-RU" sz="1200" b="1" dirty="0">
                <a:solidFill>
                  <a:srgbClr val="FF0000"/>
                </a:solidFill>
              </a:rPr>
              <a:t>Организация террористического сообщества и участие в нем</a:t>
            </a:r>
            <a:endParaRPr lang="ru-RU" sz="1200" dirty="0">
              <a:solidFill>
                <a:srgbClr val="FF0000"/>
              </a:solidFill>
            </a:endParaRPr>
          </a:p>
          <a:p>
            <a:r>
              <a:rPr lang="ru-RU" sz="1200" b="1" dirty="0">
                <a:solidFill>
                  <a:schemeClr val="bg1"/>
                </a:solidFill>
              </a:rPr>
              <a:t>1.</a:t>
            </a:r>
            <a:r>
              <a:rPr lang="ru-RU" sz="1200" dirty="0">
                <a:solidFill>
                  <a:schemeClr val="bg1"/>
                </a:solidFill>
              </a:rPr>
              <a:t> Организация террористического сообщества и участие в нем – </a:t>
            </a:r>
            <a:r>
              <a:rPr lang="ru-RU" sz="1200" i="1" u="sng" dirty="0">
                <a:solidFill>
                  <a:srgbClr val="FF0000"/>
                </a:solidFill>
              </a:rPr>
              <a:t>наказываются лишением свободы на срок от 5 до 20 лет со штрафом в размере до 1 миллиона рублей или пожизненным лишением свободы (статья 205.4 УК РФ).</a:t>
            </a:r>
          </a:p>
          <a:p>
            <a:r>
              <a:rPr lang="ru-RU" sz="1200" b="1" dirty="0">
                <a:solidFill>
                  <a:schemeClr val="bg1"/>
                </a:solidFill>
              </a:rPr>
              <a:t>2.</a:t>
            </a:r>
            <a:r>
              <a:rPr lang="ru-RU" sz="1200" dirty="0">
                <a:solidFill>
                  <a:schemeClr val="bg1"/>
                </a:solidFill>
              </a:rPr>
              <a:t> Организация деятельности террористической организации и участие в деятельности такой организации </a:t>
            </a:r>
            <a:r>
              <a:rPr lang="ru-RU" sz="1200" dirty="0">
                <a:solidFill>
                  <a:srgbClr val="FF0000"/>
                </a:solidFill>
              </a:rPr>
              <a:t>– </a:t>
            </a:r>
            <a:r>
              <a:rPr lang="ru-RU" sz="1200" i="1" u="sng" dirty="0">
                <a:solidFill>
                  <a:srgbClr val="FF0000"/>
                </a:solidFill>
              </a:rPr>
              <a:t>наказывается лишением свободы на срок от 10 до 20 лет со штрафом в размере до 1 миллиона рублей или пожизненным лишением свободы</a:t>
            </a:r>
            <a:r>
              <a:rPr lang="ru-RU" sz="1200" u="sng" dirty="0">
                <a:solidFill>
                  <a:srgbClr val="FF0000"/>
                </a:solidFill>
              </a:rPr>
              <a:t> (ст. 205.5 УК РФ)</a:t>
            </a:r>
          </a:p>
        </p:txBody>
      </p:sp>
      <p:sp>
        <p:nvSpPr>
          <p:cNvPr id="11" name="TextBox 10"/>
          <p:cNvSpPr txBox="1"/>
          <p:nvPr/>
        </p:nvSpPr>
        <p:spPr>
          <a:xfrm>
            <a:off x="5042130" y="1447839"/>
            <a:ext cx="4030433" cy="2123658"/>
          </a:xfrm>
          <a:prstGeom prst="rect">
            <a:avLst/>
          </a:prstGeom>
          <a:noFill/>
        </p:spPr>
        <p:txBody>
          <a:bodyPr wrap="square" rtlCol="0">
            <a:spAutoFit/>
          </a:bodyPr>
          <a:lstStyle/>
          <a:p>
            <a:pPr algn="ctr"/>
            <a:r>
              <a:rPr lang="ru-RU" sz="1200" b="1" dirty="0">
                <a:solidFill>
                  <a:srgbClr val="FF0000"/>
                </a:solidFill>
              </a:rPr>
              <a:t>Несообщение о преступлении</a:t>
            </a:r>
            <a:endParaRPr lang="ru-RU" sz="1200" dirty="0">
              <a:solidFill>
                <a:srgbClr val="FF0000"/>
              </a:solidFill>
            </a:endParaRPr>
          </a:p>
          <a:p>
            <a:r>
              <a:rPr lang="ru-RU" sz="1200" b="1" dirty="0">
                <a:solidFill>
                  <a:schemeClr val="bg1"/>
                </a:solidFill>
              </a:rPr>
              <a:t>1.</a:t>
            </a:r>
            <a:r>
              <a:rPr lang="ru-RU" sz="1200" dirty="0">
                <a:solidFill>
                  <a:schemeClr val="bg1"/>
                </a:solidFill>
              </a:rPr>
              <a:t> Несообщение в органы власти (умолчание) о преступлении террористического характера – </a:t>
            </a:r>
            <a:r>
              <a:rPr lang="ru-RU" sz="1200" i="1" u="sng" dirty="0">
                <a:solidFill>
                  <a:srgbClr val="FF0000"/>
                </a:solidFill>
              </a:rPr>
              <a:t>наказывается штрафом в размере до 100 тысяч рублей либо принудительными работами на срок до 1 года, либо лишением свободы до 1 года</a:t>
            </a:r>
            <a:r>
              <a:rPr lang="ru-RU" sz="1200" u="sng" dirty="0">
                <a:solidFill>
                  <a:srgbClr val="FF0000"/>
                </a:solidFill>
              </a:rPr>
              <a:t> (статья 205.6 УК РФ)</a:t>
            </a:r>
            <a:r>
              <a:rPr lang="ru-RU" sz="1200" u="sng" dirty="0">
                <a:solidFill>
                  <a:schemeClr val="bg1"/>
                </a:solidFill>
              </a:rPr>
              <a:t>.</a:t>
            </a:r>
          </a:p>
          <a:p>
            <a:r>
              <a:rPr lang="ru-RU" sz="1200" b="1" dirty="0">
                <a:solidFill>
                  <a:schemeClr val="bg1"/>
                </a:solidFill>
              </a:rPr>
              <a:t>2.</a:t>
            </a:r>
            <a:r>
              <a:rPr lang="ru-RU" sz="1200" dirty="0">
                <a:solidFill>
                  <a:schemeClr val="bg1"/>
                </a:solidFill>
              </a:rPr>
              <a:t> Заведомо ложное сообщение об акте терроризма – </a:t>
            </a:r>
            <a:r>
              <a:rPr lang="ru-RU" sz="1200" i="1" u="sng" dirty="0">
                <a:solidFill>
                  <a:srgbClr val="FF0000"/>
                </a:solidFill>
              </a:rPr>
              <a:t>наказываются штрафом в размере до 2 миллионов рублей либо лишением свободы на срок до 10 лет </a:t>
            </a:r>
            <a:r>
              <a:rPr lang="ru-RU" sz="1200" u="sng" dirty="0">
                <a:solidFill>
                  <a:srgbClr val="FF0000"/>
                </a:solidFill>
              </a:rPr>
              <a:t>(ст. 207 УК РФ)</a:t>
            </a:r>
          </a:p>
        </p:txBody>
      </p:sp>
      <p:sp>
        <p:nvSpPr>
          <p:cNvPr id="12" name="TextBox 11"/>
          <p:cNvSpPr txBox="1"/>
          <p:nvPr/>
        </p:nvSpPr>
        <p:spPr>
          <a:xfrm>
            <a:off x="328614" y="3713538"/>
            <a:ext cx="3986211" cy="1569660"/>
          </a:xfrm>
          <a:prstGeom prst="rect">
            <a:avLst/>
          </a:prstGeom>
          <a:noFill/>
        </p:spPr>
        <p:txBody>
          <a:bodyPr wrap="square" rtlCol="0">
            <a:spAutoFit/>
          </a:bodyPr>
          <a:lstStyle/>
          <a:p>
            <a:pPr algn="ctr"/>
            <a:r>
              <a:rPr lang="ru-RU" sz="1200" b="1" dirty="0">
                <a:solidFill>
                  <a:srgbClr val="FF0000"/>
                </a:solidFill>
              </a:rPr>
              <a:t>Организация незаконного вооруженного формирования или участия в нем</a:t>
            </a:r>
            <a:endParaRPr lang="ru-RU" sz="1200" dirty="0">
              <a:solidFill>
                <a:srgbClr val="FF0000"/>
              </a:solidFill>
            </a:endParaRPr>
          </a:p>
          <a:p>
            <a:r>
              <a:rPr lang="ru-RU" sz="1200" dirty="0">
                <a:solidFill>
                  <a:schemeClr val="bg1"/>
                </a:solidFill>
              </a:rPr>
              <a:t>Организация незаконного вооруженного формирования – </a:t>
            </a:r>
            <a:r>
              <a:rPr lang="ru-RU" sz="1200" i="1" u="sng" dirty="0">
                <a:solidFill>
                  <a:srgbClr val="FF0000"/>
                </a:solidFill>
              </a:rPr>
              <a:t>наказываются лишением свободы на срок от 10 до 20 лет</a:t>
            </a:r>
            <a:r>
              <a:rPr lang="ru-RU" sz="1200" u="sng" dirty="0">
                <a:solidFill>
                  <a:srgbClr val="FF0000"/>
                </a:solidFill>
              </a:rPr>
              <a:t> (ст. 208 ч.1 УК РФ)</a:t>
            </a:r>
            <a:r>
              <a:rPr lang="ru-RU" sz="1200" dirty="0">
                <a:solidFill>
                  <a:schemeClr val="bg1"/>
                </a:solidFill>
              </a:rPr>
              <a:t>, участие в таком вооруженном формировании – </a:t>
            </a:r>
            <a:r>
              <a:rPr lang="ru-RU" sz="1200" i="1" u="sng" dirty="0">
                <a:solidFill>
                  <a:srgbClr val="FF0000"/>
                </a:solidFill>
              </a:rPr>
              <a:t>наказывается лишением свободы на срок от 8 до 15 лет </a:t>
            </a:r>
            <a:r>
              <a:rPr lang="ru-RU" sz="1200" u="sng" dirty="0">
                <a:solidFill>
                  <a:srgbClr val="FF0000"/>
                </a:solidFill>
              </a:rPr>
              <a:t>(ст. 208 ч.2 УК РФ)</a:t>
            </a:r>
          </a:p>
        </p:txBody>
      </p:sp>
      <p:sp>
        <p:nvSpPr>
          <p:cNvPr id="13" name="TextBox 12"/>
          <p:cNvSpPr txBox="1"/>
          <p:nvPr/>
        </p:nvSpPr>
        <p:spPr>
          <a:xfrm>
            <a:off x="5042130" y="3570460"/>
            <a:ext cx="3986212" cy="1754326"/>
          </a:xfrm>
          <a:prstGeom prst="rect">
            <a:avLst/>
          </a:prstGeom>
          <a:noFill/>
        </p:spPr>
        <p:txBody>
          <a:bodyPr wrap="square" rtlCol="0">
            <a:spAutoFit/>
          </a:bodyPr>
          <a:lstStyle/>
          <a:p>
            <a:pPr algn="ctr"/>
            <a:r>
              <a:rPr lang="ru-RU" sz="1200" b="1" dirty="0">
                <a:solidFill>
                  <a:srgbClr val="FF0000"/>
                </a:solidFill>
              </a:rPr>
              <a:t>Прохождение обучения в целях осуществления террористической деятельности</a:t>
            </a:r>
            <a:endParaRPr lang="ru-RU" sz="1200" dirty="0">
              <a:solidFill>
                <a:srgbClr val="FF0000"/>
              </a:solidFill>
            </a:endParaRPr>
          </a:p>
          <a:p>
            <a:r>
              <a:rPr lang="ru-RU" sz="1200" dirty="0">
                <a:solidFill>
                  <a:schemeClr val="bg1"/>
                </a:solidFill>
              </a:rPr>
              <a:t>Приобретение знаний, практических умений и навыков при изучении способов совершения преступлений террористической направленности – </a:t>
            </a:r>
            <a:r>
              <a:rPr lang="ru-RU" sz="1200" i="1" u="sng" dirty="0" smtClean="0">
                <a:solidFill>
                  <a:srgbClr val="FF0000"/>
                </a:solidFill>
              </a:rPr>
              <a:t>наказывается </a:t>
            </a:r>
            <a:r>
              <a:rPr lang="ru-RU" sz="1200" i="1" u="sng" dirty="0">
                <a:solidFill>
                  <a:srgbClr val="FF0000"/>
                </a:solidFill>
              </a:rPr>
              <a:t>лишением свободы на срок от 15 до 20 лет или пожизненным лишением свободы</a:t>
            </a:r>
            <a:r>
              <a:rPr lang="ru-RU" sz="1200" u="sng" dirty="0">
                <a:solidFill>
                  <a:srgbClr val="FF0000"/>
                </a:solidFill>
              </a:rPr>
              <a:t> (ст. 205.3 УК РФ</a:t>
            </a:r>
            <a:r>
              <a:rPr lang="ru-RU" sz="1200" u="sng" dirty="0" smtClean="0">
                <a:solidFill>
                  <a:srgbClr val="FF0000"/>
                </a:solidFill>
              </a:rPr>
              <a:t>)</a:t>
            </a:r>
            <a:endParaRPr lang="ru-RU" sz="1200" u="sng" dirty="0">
              <a:solidFill>
                <a:srgbClr val="FF0000"/>
              </a:solidFill>
            </a:endParaRPr>
          </a:p>
        </p:txBody>
      </p:sp>
      <p:sp>
        <p:nvSpPr>
          <p:cNvPr id="14" name="TextBox 13"/>
          <p:cNvSpPr txBox="1"/>
          <p:nvPr/>
        </p:nvSpPr>
        <p:spPr>
          <a:xfrm>
            <a:off x="328613" y="5162938"/>
            <a:ext cx="4129087" cy="1384995"/>
          </a:xfrm>
          <a:prstGeom prst="rect">
            <a:avLst/>
          </a:prstGeom>
          <a:noFill/>
        </p:spPr>
        <p:txBody>
          <a:bodyPr wrap="square" rtlCol="0">
            <a:spAutoFit/>
          </a:bodyPr>
          <a:lstStyle/>
          <a:p>
            <a:pPr algn="ctr"/>
            <a:r>
              <a:rPr lang="ru-RU" sz="1200" b="1" dirty="0">
                <a:solidFill>
                  <a:srgbClr val="FF0000"/>
                </a:solidFill>
              </a:rPr>
              <a:t>Незаконное изготовление</a:t>
            </a:r>
            <a:br>
              <a:rPr lang="ru-RU" sz="1200" b="1" dirty="0">
                <a:solidFill>
                  <a:srgbClr val="FF0000"/>
                </a:solidFill>
              </a:rPr>
            </a:br>
            <a:r>
              <a:rPr lang="ru-RU" sz="1200" b="1" dirty="0">
                <a:solidFill>
                  <a:srgbClr val="FF0000"/>
                </a:solidFill>
              </a:rPr>
              <a:t>взрывчатых веществ</a:t>
            </a:r>
            <a:endParaRPr lang="ru-RU" sz="1200" dirty="0">
              <a:solidFill>
                <a:srgbClr val="FF0000"/>
              </a:solidFill>
            </a:endParaRPr>
          </a:p>
          <a:p>
            <a:r>
              <a:rPr lang="ru-RU" sz="1200" dirty="0">
                <a:solidFill>
                  <a:schemeClr val="bg1"/>
                </a:solidFill>
              </a:rPr>
              <a:t>Незаконное изготовление взрывчатых веществ, незаконные изготовление, переделка или ремонт взрывных устройств – </a:t>
            </a:r>
            <a:r>
              <a:rPr lang="ru-RU" sz="1200" i="1" u="sng" dirty="0">
                <a:solidFill>
                  <a:srgbClr val="FF0000"/>
                </a:solidFill>
              </a:rPr>
              <a:t>наказываются лишением свободы на срок от 3 до 12 лет со штрафом в размере до 500 тысяч рублей</a:t>
            </a:r>
            <a:r>
              <a:rPr lang="ru-RU" sz="1200" u="sng" dirty="0">
                <a:solidFill>
                  <a:srgbClr val="FF0000"/>
                </a:solidFill>
              </a:rPr>
              <a:t> (ст. 223.1 УК РФ)</a:t>
            </a:r>
          </a:p>
        </p:txBody>
      </p:sp>
      <p:sp>
        <p:nvSpPr>
          <p:cNvPr id="15" name="TextBox 14"/>
          <p:cNvSpPr txBox="1"/>
          <p:nvPr/>
        </p:nvSpPr>
        <p:spPr>
          <a:xfrm>
            <a:off x="5042131" y="5283198"/>
            <a:ext cx="3716108" cy="1569660"/>
          </a:xfrm>
          <a:prstGeom prst="rect">
            <a:avLst/>
          </a:prstGeom>
          <a:noFill/>
        </p:spPr>
        <p:txBody>
          <a:bodyPr wrap="square" rtlCol="0">
            <a:spAutoFit/>
          </a:bodyPr>
          <a:lstStyle/>
          <a:p>
            <a:pPr algn="ctr"/>
            <a:r>
              <a:rPr lang="ru-RU" sz="1200" b="1" dirty="0">
                <a:solidFill>
                  <a:srgbClr val="FF0000"/>
                </a:solidFill>
              </a:rPr>
              <a:t>Публичные призывы к осуществлению террористической деятельности</a:t>
            </a:r>
            <a:endParaRPr lang="ru-RU" sz="1200" dirty="0">
              <a:solidFill>
                <a:srgbClr val="FF0000"/>
              </a:solidFill>
            </a:endParaRPr>
          </a:p>
          <a:p>
            <a:r>
              <a:rPr lang="ru-RU" sz="1200" dirty="0">
                <a:solidFill>
                  <a:schemeClr val="bg1"/>
                </a:solidFill>
              </a:rPr>
              <a:t>Деятельность по распространению материалов и информации, направленных на формирование идеологии терроризма – </a:t>
            </a:r>
            <a:r>
              <a:rPr lang="ru-RU" sz="1200" i="1" u="sng" dirty="0">
                <a:solidFill>
                  <a:srgbClr val="FF0000"/>
                </a:solidFill>
              </a:rPr>
              <a:t>наказываются штрафом до 1 миллиона рублей либо лишением свободы на срок от 2 до 7 лет</a:t>
            </a:r>
            <a:r>
              <a:rPr lang="ru-RU" sz="1200" b="1" u="sng" dirty="0">
                <a:solidFill>
                  <a:srgbClr val="FF0000"/>
                </a:solidFill>
              </a:rPr>
              <a:t> </a:t>
            </a:r>
            <a:r>
              <a:rPr lang="ru-RU" sz="1200" u="sng" dirty="0">
                <a:solidFill>
                  <a:srgbClr val="FF0000"/>
                </a:solidFill>
              </a:rPr>
              <a:t>(ст. 205.2 УК РФ)</a:t>
            </a:r>
          </a:p>
        </p:txBody>
      </p:sp>
      <p:sp>
        <p:nvSpPr>
          <p:cNvPr id="16" name="TextBox 15"/>
          <p:cNvSpPr txBox="1"/>
          <p:nvPr/>
        </p:nvSpPr>
        <p:spPr>
          <a:xfrm>
            <a:off x="8907747" y="3591702"/>
            <a:ext cx="3029294" cy="1200329"/>
          </a:xfrm>
          <a:prstGeom prst="rect">
            <a:avLst/>
          </a:prstGeom>
          <a:noFill/>
        </p:spPr>
        <p:txBody>
          <a:bodyPr wrap="square" rtlCol="0">
            <a:spAutoFit/>
          </a:bodyPr>
          <a:lstStyle/>
          <a:p>
            <a:pPr algn="ctr"/>
            <a:r>
              <a:rPr lang="ru-RU" sz="1200" b="1" dirty="0">
                <a:solidFill>
                  <a:srgbClr val="FF0000"/>
                </a:solidFill>
              </a:rPr>
              <a:t>Вооруженный мятеж</a:t>
            </a:r>
            <a:endParaRPr lang="ru-RU" sz="1200" dirty="0">
              <a:solidFill>
                <a:srgbClr val="FF0000"/>
              </a:solidFill>
            </a:endParaRPr>
          </a:p>
          <a:p>
            <a:r>
              <a:rPr lang="ru-RU" sz="1200" dirty="0">
                <a:solidFill>
                  <a:schemeClr val="bg1"/>
                </a:solidFill>
              </a:rPr>
              <a:t>Применение вооруженного насилия к представителям власти любого уровня – </a:t>
            </a:r>
            <a:r>
              <a:rPr lang="ru-RU" sz="1200" i="1" u="sng" dirty="0">
                <a:solidFill>
                  <a:srgbClr val="FF0000"/>
                </a:solidFill>
              </a:rPr>
              <a:t>наказываются лишением </a:t>
            </a:r>
            <a:r>
              <a:rPr lang="ru-RU" sz="1200" i="1" u="sng" dirty="0" smtClean="0">
                <a:solidFill>
                  <a:srgbClr val="FF0000"/>
                </a:solidFill>
              </a:rPr>
              <a:t>свободы</a:t>
            </a:r>
            <a:r>
              <a:rPr lang="ru-RU" sz="1200" i="1" u="sng" dirty="0">
                <a:solidFill>
                  <a:srgbClr val="FF0000"/>
                </a:solidFill>
              </a:rPr>
              <a:t> </a:t>
            </a:r>
            <a:r>
              <a:rPr lang="ru-RU" sz="1200" i="1" u="sng" dirty="0" smtClean="0">
                <a:solidFill>
                  <a:srgbClr val="FF0000"/>
                </a:solidFill>
              </a:rPr>
              <a:t>на </a:t>
            </a:r>
            <a:r>
              <a:rPr lang="ru-RU" sz="1200" i="1" u="sng" dirty="0">
                <a:solidFill>
                  <a:srgbClr val="FF0000"/>
                </a:solidFill>
              </a:rPr>
              <a:t>срок от 12 до 20 лет</a:t>
            </a:r>
            <a:r>
              <a:rPr lang="ru-RU" sz="1200" u="sng" dirty="0">
                <a:solidFill>
                  <a:srgbClr val="FF0000"/>
                </a:solidFill>
              </a:rPr>
              <a:t/>
            </a:r>
            <a:br>
              <a:rPr lang="ru-RU" sz="1200" u="sng" dirty="0">
                <a:solidFill>
                  <a:srgbClr val="FF0000"/>
                </a:solidFill>
              </a:rPr>
            </a:br>
            <a:r>
              <a:rPr lang="ru-RU" sz="1200" u="sng" dirty="0">
                <a:solidFill>
                  <a:srgbClr val="FF0000"/>
                </a:solidFill>
              </a:rPr>
              <a:t>(ст. 279 УК РФ)</a:t>
            </a:r>
          </a:p>
        </p:txBody>
      </p:sp>
      <p:sp>
        <p:nvSpPr>
          <p:cNvPr id="17" name="TextBox 16"/>
          <p:cNvSpPr txBox="1"/>
          <p:nvPr/>
        </p:nvSpPr>
        <p:spPr>
          <a:xfrm>
            <a:off x="8907747" y="5324786"/>
            <a:ext cx="3029294" cy="1200329"/>
          </a:xfrm>
          <a:prstGeom prst="rect">
            <a:avLst/>
          </a:prstGeom>
          <a:noFill/>
        </p:spPr>
        <p:txBody>
          <a:bodyPr wrap="square" rtlCol="0">
            <a:spAutoFit/>
          </a:bodyPr>
          <a:lstStyle/>
          <a:p>
            <a:pPr algn="ctr"/>
            <a:r>
              <a:rPr lang="ru-RU" sz="1200" b="1" dirty="0">
                <a:solidFill>
                  <a:srgbClr val="FF0000"/>
                </a:solidFill>
              </a:rPr>
              <a:t>Насильственный захват власти</a:t>
            </a:r>
            <a:endParaRPr lang="ru-RU" sz="1200" dirty="0">
              <a:solidFill>
                <a:srgbClr val="FF0000"/>
              </a:solidFill>
            </a:endParaRPr>
          </a:p>
          <a:p>
            <a:r>
              <a:rPr lang="ru-RU" sz="1200" dirty="0">
                <a:solidFill>
                  <a:schemeClr val="bg1"/>
                </a:solidFill>
              </a:rPr>
              <a:t>Насильственный захват власти или насильственное удержание власти –</a:t>
            </a:r>
            <a:r>
              <a:rPr lang="ru-RU" sz="1200" i="1" u="sng" dirty="0">
                <a:solidFill>
                  <a:srgbClr val="FF0000"/>
                </a:solidFill>
              </a:rPr>
              <a:t>наказываются лишением свободы</a:t>
            </a:r>
            <a:br>
              <a:rPr lang="ru-RU" sz="1200" i="1" u="sng" dirty="0">
                <a:solidFill>
                  <a:srgbClr val="FF0000"/>
                </a:solidFill>
              </a:rPr>
            </a:br>
            <a:r>
              <a:rPr lang="ru-RU" sz="1200" i="1" u="sng" dirty="0">
                <a:solidFill>
                  <a:srgbClr val="FF0000"/>
                </a:solidFill>
              </a:rPr>
              <a:t>на срок от 12 до 20 лет</a:t>
            </a:r>
            <a:br>
              <a:rPr lang="ru-RU" sz="1200" i="1" u="sng" dirty="0">
                <a:solidFill>
                  <a:srgbClr val="FF0000"/>
                </a:solidFill>
              </a:rPr>
            </a:br>
            <a:r>
              <a:rPr lang="ru-RU" sz="1200" i="1" u="sng" dirty="0">
                <a:solidFill>
                  <a:srgbClr val="FF0000"/>
                </a:solidFill>
              </a:rPr>
              <a:t> </a:t>
            </a:r>
            <a:r>
              <a:rPr lang="ru-RU" sz="1200" u="sng" dirty="0">
                <a:solidFill>
                  <a:srgbClr val="FF0000"/>
                </a:solidFill>
              </a:rPr>
              <a:t>(ст. 278 УК РФ)</a:t>
            </a:r>
          </a:p>
        </p:txBody>
      </p:sp>
      <p:sp>
        <p:nvSpPr>
          <p:cNvPr id="18" name="TextBox 17"/>
          <p:cNvSpPr txBox="1"/>
          <p:nvPr/>
        </p:nvSpPr>
        <p:spPr>
          <a:xfrm>
            <a:off x="8907747" y="1490464"/>
            <a:ext cx="3029294" cy="1938992"/>
          </a:xfrm>
          <a:prstGeom prst="rect">
            <a:avLst/>
          </a:prstGeom>
          <a:noFill/>
          <a:effectLst/>
        </p:spPr>
        <p:txBody>
          <a:bodyPr wrap="square" rtlCol="0">
            <a:spAutoFit/>
          </a:bodyPr>
          <a:lstStyle/>
          <a:p>
            <a:pPr algn="ctr"/>
            <a:r>
              <a:rPr lang="ru-RU" sz="1200" b="1" dirty="0">
                <a:solidFill>
                  <a:srgbClr val="FF0000"/>
                </a:solidFill>
              </a:rPr>
              <a:t>Содействие террористической деятельности</a:t>
            </a:r>
          </a:p>
          <a:p>
            <a:r>
              <a:rPr lang="ru-RU" sz="1200" dirty="0">
                <a:solidFill>
                  <a:schemeClr val="bg1"/>
                </a:solidFill>
              </a:rPr>
              <a:t>Склонение, вербовка или иное вовлечение лица в совершении террористического акта – </a:t>
            </a:r>
            <a:r>
              <a:rPr lang="ru-RU" sz="1200" i="1" u="sng" dirty="0">
                <a:solidFill>
                  <a:srgbClr val="FF0000"/>
                </a:solidFill>
              </a:rPr>
              <a:t>наказываются лишением свободы на срок от 5 до 20 лет со штрафом в размере до 1 миллиона рублей или пожизненным лишением свободы </a:t>
            </a:r>
            <a:r>
              <a:rPr lang="ru-RU" sz="1200" u="sng" dirty="0">
                <a:solidFill>
                  <a:srgbClr val="FF0000"/>
                </a:solidFill>
              </a:rPr>
              <a:t>(ст. 205.1 УК РФ)</a:t>
            </a:r>
          </a:p>
        </p:txBody>
      </p:sp>
      <p:pic>
        <p:nvPicPr>
          <p:cNvPr id="19" name="Рисунок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67324" y="-331696"/>
            <a:ext cx="1428752" cy="1797425"/>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9934571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28614" y="240717"/>
            <a:ext cx="10093780" cy="461665"/>
          </a:xfrm>
          <a:prstGeom prst="rect">
            <a:avLst/>
          </a:prstGeom>
          <a:noFill/>
        </p:spPr>
        <p:txBody>
          <a:bodyPr wrap="square" rtlCol="0">
            <a:spAutoFit/>
          </a:bodyPr>
          <a:lstStyle/>
          <a:p>
            <a:pPr algn="ctr"/>
            <a:r>
              <a:rPr lang="ru-RU"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Перечень уголовных преступлений террористической направленности </a:t>
            </a:r>
            <a:endParaRPr lang="ru-RU" sz="2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7" name="TextBox 6"/>
          <p:cNvSpPr txBox="1"/>
          <p:nvPr/>
        </p:nvSpPr>
        <p:spPr>
          <a:xfrm>
            <a:off x="114299" y="3626659"/>
            <a:ext cx="11801475" cy="461665"/>
          </a:xfrm>
          <a:prstGeom prst="rect">
            <a:avLst/>
          </a:prstGeom>
          <a:noFill/>
        </p:spPr>
        <p:txBody>
          <a:bodyPr wrap="square" rtlCol="0">
            <a:spAutoFit/>
          </a:bodyPr>
          <a:lstStyle/>
          <a:p>
            <a:pPr algn="ctr"/>
            <a:r>
              <a:rPr lang="ru-RU"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Перечень административных правонарушений террористической направленности </a:t>
            </a:r>
            <a:endParaRPr lang="ru-RU" sz="2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8" name="Блок-схема: альтернативный процесс 7"/>
          <p:cNvSpPr/>
          <p:nvPr/>
        </p:nvSpPr>
        <p:spPr>
          <a:xfrm>
            <a:off x="212695" y="1114526"/>
            <a:ext cx="2043112" cy="2550895"/>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endParaRPr lang="ru-RU" sz="1300" dirty="0"/>
          </a:p>
        </p:txBody>
      </p:sp>
      <p:sp>
        <p:nvSpPr>
          <p:cNvPr id="12" name="Блок-схема: альтернативный процесс 11"/>
          <p:cNvSpPr/>
          <p:nvPr/>
        </p:nvSpPr>
        <p:spPr>
          <a:xfrm>
            <a:off x="0" y="4088325"/>
            <a:ext cx="3896747" cy="2628048"/>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endParaRPr lang="ru-RU" sz="1300" dirty="0"/>
          </a:p>
        </p:txBody>
      </p:sp>
      <p:sp>
        <p:nvSpPr>
          <p:cNvPr id="15" name="TextBox 14"/>
          <p:cNvSpPr txBox="1"/>
          <p:nvPr/>
        </p:nvSpPr>
        <p:spPr>
          <a:xfrm>
            <a:off x="242888" y="1185516"/>
            <a:ext cx="1995007" cy="2246769"/>
          </a:xfrm>
          <a:prstGeom prst="rect">
            <a:avLst/>
          </a:prstGeom>
          <a:noFill/>
        </p:spPr>
        <p:txBody>
          <a:bodyPr wrap="square" rtlCol="0">
            <a:spAutoFit/>
          </a:bodyPr>
          <a:lstStyle/>
          <a:p>
            <a:pPr algn="ctr"/>
            <a:r>
              <a:rPr lang="ru-RU" sz="1400" dirty="0" smtClean="0">
                <a:solidFill>
                  <a:schemeClr val="bg1"/>
                </a:solidFill>
              </a:rPr>
              <a:t>Организация деятельности экстремистской организации </a:t>
            </a:r>
            <a:r>
              <a:rPr lang="ru-RU" sz="1400" i="1" u="sng" dirty="0" smtClean="0">
                <a:solidFill>
                  <a:srgbClr val="FF0000"/>
                </a:solidFill>
              </a:rPr>
              <a:t>наказывается штрафом до 800 тысяч рублей, лишением свободы до 12 лет (ст. 282.2 УК РФ)</a:t>
            </a:r>
            <a:r>
              <a:rPr lang="ru-RU" sz="1400" i="1" u="sng" dirty="0" smtClean="0">
                <a:solidFill>
                  <a:schemeClr val="bg1"/>
                </a:solidFill>
              </a:rPr>
              <a:t> </a:t>
            </a:r>
            <a:endParaRPr lang="ru-RU" sz="1400" i="1" u="sng" dirty="0"/>
          </a:p>
        </p:txBody>
      </p:sp>
      <p:sp>
        <p:nvSpPr>
          <p:cNvPr id="16" name="Блок-схема: альтернативный процесс 15"/>
          <p:cNvSpPr/>
          <p:nvPr/>
        </p:nvSpPr>
        <p:spPr>
          <a:xfrm>
            <a:off x="2389586" y="1114526"/>
            <a:ext cx="2043112" cy="2550895"/>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endParaRPr lang="ru-RU" sz="1300" dirty="0"/>
          </a:p>
        </p:txBody>
      </p:sp>
      <p:sp>
        <p:nvSpPr>
          <p:cNvPr id="17" name="TextBox 16"/>
          <p:cNvSpPr txBox="1"/>
          <p:nvPr/>
        </p:nvSpPr>
        <p:spPr>
          <a:xfrm>
            <a:off x="2388637" y="1209742"/>
            <a:ext cx="2043111" cy="2031325"/>
          </a:xfrm>
          <a:prstGeom prst="rect">
            <a:avLst/>
          </a:prstGeom>
          <a:noFill/>
        </p:spPr>
        <p:txBody>
          <a:bodyPr wrap="square" rtlCol="0">
            <a:spAutoFit/>
          </a:bodyPr>
          <a:lstStyle/>
          <a:p>
            <a:pPr algn="ctr"/>
            <a:r>
              <a:rPr lang="ru-RU" sz="1400" dirty="0" smtClean="0">
                <a:solidFill>
                  <a:schemeClr val="bg1"/>
                </a:solidFill>
              </a:rPr>
              <a:t>Организация экстремистского сообщества, </a:t>
            </a:r>
            <a:r>
              <a:rPr lang="ru-RU" sz="1400" i="1" u="sng" dirty="0" smtClean="0">
                <a:solidFill>
                  <a:srgbClr val="FF0000"/>
                </a:solidFill>
              </a:rPr>
              <a:t>наказывается штрафом до 800 тысяч рублей, лишением свободы до 12 лет (ст. 282.1 УК РФ)</a:t>
            </a:r>
            <a:r>
              <a:rPr lang="ru-RU" sz="1400" i="1" u="sng" dirty="0" smtClean="0">
                <a:solidFill>
                  <a:schemeClr val="bg1"/>
                </a:solidFill>
              </a:rPr>
              <a:t> </a:t>
            </a:r>
            <a:endParaRPr lang="ru-RU" sz="1400" i="1" u="sng" dirty="0"/>
          </a:p>
        </p:txBody>
      </p:sp>
      <p:sp>
        <p:nvSpPr>
          <p:cNvPr id="18" name="Блок-схема: альтернативный процесс 17"/>
          <p:cNvSpPr/>
          <p:nvPr/>
        </p:nvSpPr>
        <p:spPr>
          <a:xfrm>
            <a:off x="4518087" y="1114526"/>
            <a:ext cx="2327075" cy="2550895"/>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endParaRPr lang="ru-RU" sz="1300" dirty="0"/>
          </a:p>
        </p:txBody>
      </p:sp>
      <p:sp>
        <p:nvSpPr>
          <p:cNvPr id="19" name="TextBox 18"/>
          <p:cNvSpPr txBox="1"/>
          <p:nvPr/>
        </p:nvSpPr>
        <p:spPr>
          <a:xfrm>
            <a:off x="4564578" y="1183677"/>
            <a:ext cx="2296881" cy="2462213"/>
          </a:xfrm>
          <a:prstGeom prst="rect">
            <a:avLst/>
          </a:prstGeom>
          <a:noFill/>
        </p:spPr>
        <p:txBody>
          <a:bodyPr wrap="square" rtlCol="0">
            <a:spAutoFit/>
          </a:bodyPr>
          <a:lstStyle/>
          <a:p>
            <a:pPr algn="ctr"/>
            <a:r>
              <a:rPr lang="ru-RU" sz="1400" dirty="0" smtClean="0">
                <a:solidFill>
                  <a:schemeClr val="bg1"/>
                </a:solidFill>
              </a:rPr>
              <a:t>Возбуждение ненависти либо вражды, а равно унижение человеческого достоинства, </a:t>
            </a:r>
            <a:r>
              <a:rPr lang="ru-RU" sz="1400" i="1" u="sng" dirty="0" smtClean="0">
                <a:solidFill>
                  <a:srgbClr val="FF0000"/>
                </a:solidFill>
              </a:rPr>
              <a:t>наказывается штрафом до 600 тысяч рублей, лишением свободы до 6 лет(ст. 282 УК РФ)</a:t>
            </a:r>
            <a:r>
              <a:rPr lang="ru-RU" sz="1400" dirty="0" smtClean="0">
                <a:solidFill>
                  <a:schemeClr val="bg1"/>
                </a:solidFill>
              </a:rPr>
              <a:t> </a:t>
            </a:r>
            <a:endParaRPr lang="ru-RU" sz="1400" dirty="0"/>
          </a:p>
        </p:txBody>
      </p:sp>
      <p:sp>
        <p:nvSpPr>
          <p:cNvPr id="20" name="Блок-схема: альтернативный процесс 19"/>
          <p:cNvSpPr/>
          <p:nvPr/>
        </p:nvSpPr>
        <p:spPr>
          <a:xfrm>
            <a:off x="6908951" y="1114526"/>
            <a:ext cx="2327075" cy="2550895"/>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endParaRPr lang="ru-RU" sz="1300" dirty="0"/>
          </a:p>
        </p:txBody>
      </p:sp>
      <p:sp>
        <p:nvSpPr>
          <p:cNvPr id="21" name="TextBox 20"/>
          <p:cNvSpPr txBox="1"/>
          <p:nvPr/>
        </p:nvSpPr>
        <p:spPr>
          <a:xfrm>
            <a:off x="7064329" y="1209742"/>
            <a:ext cx="2043111" cy="2246769"/>
          </a:xfrm>
          <a:prstGeom prst="rect">
            <a:avLst/>
          </a:prstGeom>
          <a:noFill/>
        </p:spPr>
        <p:txBody>
          <a:bodyPr wrap="square" rtlCol="0">
            <a:spAutoFit/>
          </a:bodyPr>
          <a:lstStyle/>
          <a:p>
            <a:pPr algn="ctr"/>
            <a:r>
              <a:rPr lang="ru-RU" sz="1400" dirty="0" smtClean="0">
                <a:solidFill>
                  <a:schemeClr val="bg1"/>
                </a:solidFill>
              </a:rPr>
              <a:t>Публичные призывы к осуществлению экстремистской деятельности, </a:t>
            </a:r>
            <a:r>
              <a:rPr lang="ru-RU" sz="1400" i="1" u="sng" dirty="0" smtClean="0">
                <a:solidFill>
                  <a:srgbClr val="FF0000"/>
                </a:solidFill>
              </a:rPr>
              <a:t>наказываются штрафом до 300 тысяч рублей, лишением свободы до 5 лет (ст. 280 УК РФ)</a:t>
            </a:r>
            <a:r>
              <a:rPr lang="ru-RU" sz="1400" i="1" u="sng" dirty="0" smtClean="0">
                <a:solidFill>
                  <a:schemeClr val="bg1"/>
                </a:solidFill>
              </a:rPr>
              <a:t>  </a:t>
            </a:r>
            <a:endParaRPr lang="ru-RU" sz="1400" i="1" u="sng" dirty="0"/>
          </a:p>
        </p:txBody>
      </p:sp>
      <p:sp>
        <p:nvSpPr>
          <p:cNvPr id="22" name="Блок-схема: альтернативный процесс 21"/>
          <p:cNvSpPr/>
          <p:nvPr/>
        </p:nvSpPr>
        <p:spPr>
          <a:xfrm>
            <a:off x="9326607" y="1118727"/>
            <a:ext cx="2043112" cy="2550895"/>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endParaRPr lang="ru-RU" sz="1300" dirty="0"/>
          </a:p>
        </p:txBody>
      </p:sp>
      <p:sp>
        <p:nvSpPr>
          <p:cNvPr id="23" name="TextBox 22"/>
          <p:cNvSpPr txBox="1"/>
          <p:nvPr/>
        </p:nvSpPr>
        <p:spPr>
          <a:xfrm>
            <a:off x="9326608" y="1183677"/>
            <a:ext cx="2043111" cy="2031325"/>
          </a:xfrm>
          <a:prstGeom prst="rect">
            <a:avLst/>
          </a:prstGeom>
          <a:noFill/>
        </p:spPr>
        <p:txBody>
          <a:bodyPr wrap="square" rtlCol="0">
            <a:spAutoFit/>
          </a:bodyPr>
          <a:lstStyle/>
          <a:p>
            <a:pPr algn="ctr"/>
            <a:r>
              <a:rPr lang="ru-RU" sz="1400" dirty="0" smtClean="0">
                <a:solidFill>
                  <a:schemeClr val="bg1"/>
                </a:solidFill>
              </a:rPr>
              <a:t>Финансирование экстремистской деятельности, </a:t>
            </a:r>
            <a:r>
              <a:rPr lang="ru-RU" sz="1400" i="1" u="sng" dirty="0" smtClean="0">
                <a:solidFill>
                  <a:srgbClr val="FF0000"/>
                </a:solidFill>
              </a:rPr>
              <a:t>наказывается штрафом до 700 тысяч рублей, лишением свободы до 10 лет (ст. 282.3 УК РФ)  </a:t>
            </a:r>
            <a:endParaRPr lang="ru-RU" sz="1400" i="1" u="sng" dirty="0">
              <a:solidFill>
                <a:srgbClr val="FF0000"/>
              </a:solidFill>
            </a:endParaRPr>
          </a:p>
        </p:txBody>
      </p:sp>
      <p:sp>
        <p:nvSpPr>
          <p:cNvPr id="24" name="Блок-схема: альтернативный процесс 23"/>
          <p:cNvSpPr/>
          <p:nvPr/>
        </p:nvSpPr>
        <p:spPr>
          <a:xfrm>
            <a:off x="4009513" y="4088325"/>
            <a:ext cx="3896747" cy="2628048"/>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endParaRPr lang="ru-RU" sz="1300" dirty="0"/>
          </a:p>
        </p:txBody>
      </p:sp>
      <p:sp>
        <p:nvSpPr>
          <p:cNvPr id="25" name="Блок-схема: альтернативный процесс 24"/>
          <p:cNvSpPr/>
          <p:nvPr/>
        </p:nvSpPr>
        <p:spPr>
          <a:xfrm>
            <a:off x="8019027" y="4085240"/>
            <a:ext cx="4137764" cy="2628048"/>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endParaRPr lang="ru-RU" sz="1300" dirty="0"/>
          </a:p>
        </p:txBody>
      </p:sp>
      <p:sp>
        <p:nvSpPr>
          <p:cNvPr id="26" name="TextBox 25"/>
          <p:cNvSpPr txBox="1"/>
          <p:nvPr/>
        </p:nvSpPr>
        <p:spPr>
          <a:xfrm>
            <a:off x="212695" y="4531807"/>
            <a:ext cx="3414714" cy="1384995"/>
          </a:xfrm>
          <a:prstGeom prst="rect">
            <a:avLst/>
          </a:prstGeom>
          <a:noFill/>
        </p:spPr>
        <p:txBody>
          <a:bodyPr wrap="square" rtlCol="0">
            <a:spAutoFit/>
          </a:bodyPr>
          <a:lstStyle/>
          <a:p>
            <a:pPr algn="ctr"/>
            <a:r>
              <a:rPr lang="ru-RU" sz="1400" dirty="0" smtClean="0">
                <a:solidFill>
                  <a:schemeClr val="bg1"/>
                </a:solidFill>
              </a:rPr>
              <a:t>Производство и распространение экстремистских материалов </a:t>
            </a:r>
            <a:r>
              <a:rPr lang="ru-RU" sz="1400" i="1" u="sng" dirty="0" smtClean="0">
                <a:solidFill>
                  <a:srgbClr val="FF0000"/>
                </a:solidFill>
              </a:rPr>
              <a:t>наказывается штрафом до 3000 тысяч рублей, либо административным арестом на срок до 15 суток (ст. 20.29 КоАП РФ)</a:t>
            </a:r>
            <a:r>
              <a:rPr lang="ru-RU" sz="1400" i="1" u="sng" dirty="0" smtClean="0">
                <a:solidFill>
                  <a:schemeClr val="bg1"/>
                </a:solidFill>
              </a:rPr>
              <a:t> </a:t>
            </a:r>
            <a:endParaRPr lang="ru-RU" sz="1400" i="1" u="sng" dirty="0"/>
          </a:p>
        </p:txBody>
      </p:sp>
      <p:sp>
        <p:nvSpPr>
          <p:cNvPr id="27" name="TextBox 26"/>
          <p:cNvSpPr txBox="1"/>
          <p:nvPr/>
        </p:nvSpPr>
        <p:spPr>
          <a:xfrm>
            <a:off x="4250529" y="4412878"/>
            <a:ext cx="3414714" cy="2031325"/>
          </a:xfrm>
          <a:prstGeom prst="rect">
            <a:avLst/>
          </a:prstGeom>
          <a:noFill/>
        </p:spPr>
        <p:txBody>
          <a:bodyPr wrap="square" rtlCol="0">
            <a:spAutoFit/>
          </a:bodyPr>
          <a:lstStyle/>
          <a:p>
            <a:pPr algn="ctr"/>
            <a:r>
              <a:rPr lang="ru-RU" sz="1400" dirty="0" smtClean="0">
                <a:solidFill>
                  <a:schemeClr val="bg1"/>
                </a:solidFill>
              </a:rPr>
              <a:t>Возбуждение ненависти либо вражды, а равно унижение человеческого достоинства </a:t>
            </a:r>
            <a:r>
              <a:rPr lang="ru-RU" sz="1400" i="1" u="sng" dirty="0" smtClean="0">
                <a:solidFill>
                  <a:srgbClr val="FF0000"/>
                </a:solidFill>
              </a:rPr>
              <a:t>наказывается штрафом в размере от 1000 до </a:t>
            </a:r>
            <a:r>
              <a:rPr lang="ru-RU" sz="1400" i="1" u="sng" dirty="0">
                <a:solidFill>
                  <a:srgbClr val="FF0000"/>
                </a:solidFill>
              </a:rPr>
              <a:t>2</a:t>
            </a:r>
            <a:r>
              <a:rPr lang="ru-RU" sz="1400" i="1" u="sng" dirty="0" smtClean="0">
                <a:solidFill>
                  <a:srgbClr val="FF0000"/>
                </a:solidFill>
              </a:rPr>
              <a:t>000 тысяч рублей, либо обязательными работами на срок до 100 часов, либо арестом на срок до 15 суток (ст. 20.3.1 КоАП РФ)</a:t>
            </a:r>
            <a:r>
              <a:rPr lang="ru-RU" sz="1400" i="1" u="sng" dirty="0" smtClean="0">
                <a:solidFill>
                  <a:schemeClr val="bg1"/>
                </a:solidFill>
              </a:rPr>
              <a:t> </a:t>
            </a:r>
            <a:endParaRPr lang="ru-RU" sz="1400" i="1" u="sng" dirty="0"/>
          </a:p>
        </p:txBody>
      </p:sp>
      <p:sp>
        <p:nvSpPr>
          <p:cNvPr id="28" name="TextBox 27"/>
          <p:cNvSpPr txBox="1"/>
          <p:nvPr/>
        </p:nvSpPr>
        <p:spPr>
          <a:xfrm>
            <a:off x="8019026" y="4197435"/>
            <a:ext cx="4172974" cy="2462213"/>
          </a:xfrm>
          <a:prstGeom prst="rect">
            <a:avLst/>
          </a:prstGeom>
          <a:noFill/>
        </p:spPr>
        <p:txBody>
          <a:bodyPr wrap="square" rtlCol="0">
            <a:spAutoFit/>
          </a:bodyPr>
          <a:lstStyle/>
          <a:p>
            <a:pPr algn="ctr"/>
            <a:r>
              <a:rPr lang="ru-RU" sz="1400" dirty="0" smtClean="0">
                <a:solidFill>
                  <a:schemeClr val="bg1"/>
                </a:solidFill>
              </a:rPr>
              <a:t>Пропаганда либо публичное демонстрирование нацистской атрибутики или символики, либо атрибутики или символики экстремистских организаций, ибо иных атрибутики или символики, пропаганда либо публичное демонстрирование которых запрещены федеральными законами, </a:t>
            </a:r>
            <a:r>
              <a:rPr lang="ru-RU" sz="1400" i="1" u="sng" dirty="0" smtClean="0">
                <a:solidFill>
                  <a:srgbClr val="FF0000"/>
                </a:solidFill>
              </a:rPr>
              <a:t>наказывается штрафом до 2500 тысяч рублей, либо административным арестом на срок до 15 суток (ст. 20.3 КоАП РФ)</a:t>
            </a:r>
            <a:r>
              <a:rPr lang="ru-RU" sz="1400" i="1" u="sng" dirty="0" smtClean="0">
                <a:solidFill>
                  <a:schemeClr val="bg1"/>
                </a:solidFill>
              </a:rPr>
              <a:t> </a:t>
            </a:r>
            <a:endParaRPr lang="ru-RU" sz="1400" i="1" u="sng" dirty="0"/>
          </a:p>
        </p:txBody>
      </p:sp>
      <p:pic>
        <p:nvPicPr>
          <p:cNvPr id="29" name="Рисунок 2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67324" y="-331696"/>
            <a:ext cx="1428752" cy="1797425"/>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9150710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28614" y="117127"/>
            <a:ext cx="10093780" cy="830997"/>
          </a:xfrm>
          <a:prstGeom prst="rect">
            <a:avLst/>
          </a:prstGeom>
          <a:noFill/>
        </p:spPr>
        <p:txBody>
          <a:bodyPr wrap="square" rtlCol="0">
            <a:spAutoFit/>
          </a:bodyPr>
          <a:lstStyle/>
          <a:p>
            <a:pPr algn="ctr"/>
            <a:r>
              <a:rPr lang="ru-RU"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Ответственность работодателей за нарушение норм миграционного законодательства </a:t>
            </a:r>
            <a:endParaRPr lang="ru-RU" sz="2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29" name="Блок-схема: альтернативный процесс 28"/>
          <p:cNvSpPr/>
          <p:nvPr/>
        </p:nvSpPr>
        <p:spPr>
          <a:xfrm>
            <a:off x="1" y="1149568"/>
            <a:ext cx="3732662" cy="5566805"/>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endParaRPr lang="ru-RU" sz="1300" dirty="0"/>
          </a:p>
        </p:txBody>
      </p:sp>
      <p:sp>
        <p:nvSpPr>
          <p:cNvPr id="30" name="TextBox 29"/>
          <p:cNvSpPr txBox="1"/>
          <p:nvPr/>
        </p:nvSpPr>
        <p:spPr>
          <a:xfrm>
            <a:off x="143302" y="1209146"/>
            <a:ext cx="3589361" cy="5262979"/>
          </a:xfrm>
          <a:prstGeom prst="rect">
            <a:avLst/>
          </a:prstGeom>
          <a:noFill/>
        </p:spPr>
        <p:txBody>
          <a:bodyPr wrap="square" rtlCol="0">
            <a:spAutoFit/>
          </a:bodyPr>
          <a:lstStyle/>
          <a:p>
            <a:pPr algn="ctr"/>
            <a:r>
              <a:rPr lang="ru-RU" sz="1200" b="1" dirty="0" smtClean="0">
                <a:solidFill>
                  <a:srgbClr val="FF0000"/>
                </a:solidFill>
              </a:rPr>
              <a:t>Незаконное осуществление ИГ и ЛБГ трудовой деятельности в РФ</a:t>
            </a:r>
            <a:endParaRPr lang="ru-RU" sz="1200" dirty="0">
              <a:solidFill>
                <a:srgbClr val="FF0000"/>
              </a:solidFill>
            </a:endParaRPr>
          </a:p>
          <a:p>
            <a:r>
              <a:rPr lang="ru-RU" sz="1200" b="1" dirty="0">
                <a:solidFill>
                  <a:schemeClr val="bg1"/>
                </a:solidFill>
              </a:rPr>
              <a:t>1.</a:t>
            </a:r>
            <a:r>
              <a:rPr lang="ru-RU" sz="1200" dirty="0">
                <a:solidFill>
                  <a:schemeClr val="bg1"/>
                </a:solidFill>
              </a:rPr>
              <a:t> </a:t>
            </a:r>
            <a:r>
              <a:rPr lang="ru-RU" sz="1200" dirty="0" smtClean="0">
                <a:solidFill>
                  <a:schemeClr val="bg1"/>
                </a:solidFill>
              </a:rPr>
              <a:t>Осуществление ИГ или ЛБГ трудовой деятельности в РФ без разрешения на работу либо патента, если такие разрешение либо патент требуются, либо осуществление ИГ и ЛБГ трудовой деятельности в РФ по профессии, не указанной в разрешении на работу или патенте </a:t>
            </a:r>
            <a:r>
              <a:rPr lang="ru-RU" sz="1200" u="sng" dirty="0" smtClean="0">
                <a:solidFill>
                  <a:schemeClr val="bg1"/>
                </a:solidFill>
              </a:rPr>
              <a:t>– </a:t>
            </a:r>
            <a:r>
              <a:rPr lang="ru-RU" sz="1200" i="1" u="sng" dirty="0" smtClean="0">
                <a:solidFill>
                  <a:srgbClr val="FF0000"/>
                </a:solidFill>
              </a:rPr>
              <a:t>наказывается штрафом </a:t>
            </a:r>
            <a:r>
              <a:rPr lang="ru-RU" sz="1200" i="1" u="sng" dirty="0">
                <a:solidFill>
                  <a:srgbClr val="FF0000"/>
                </a:solidFill>
              </a:rPr>
              <a:t>в размере до </a:t>
            </a:r>
            <a:r>
              <a:rPr lang="ru-RU" sz="1200" i="1" u="sng" dirty="0" smtClean="0">
                <a:solidFill>
                  <a:srgbClr val="FF0000"/>
                </a:solidFill>
              </a:rPr>
              <a:t>2000 до 5000 </a:t>
            </a:r>
            <a:r>
              <a:rPr lang="ru-RU" sz="1200" i="1" u="sng" dirty="0">
                <a:solidFill>
                  <a:srgbClr val="FF0000"/>
                </a:solidFill>
              </a:rPr>
              <a:t>рублей </a:t>
            </a:r>
            <a:r>
              <a:rPr lang="ru-RU" sz="1200" i="1" u="sng" dirty="0" smtClean="0">
                <a:solidFill>
                  <a:srgbClr val="FF0000"/>
                </a:solidFill>
              </a:rPr>
              <a:t>с административным выдворением за пределы РФ или без такового</a:t>
            </a:r>
            <a:r>
              <a:rPr lang="ru-RU" sz="1200" u="sng" dirty="0" smtClean="0">
                <a:solidFill>
                  <a:srgbClr val="FF0000"/>
                </a:solidFill>
              </a:rPr>
              <a:t>.</a:t>
            </a:r>
          </a:p>
          <a:p>
            <a:endParaRPr lang="ru-RU" sz="1200" u="sng" dirty="0">
              <a:solidFill>
                <a:srgbClr val="FF0000"/>
              </a:solidFill>
            </a:endParaRPr>
          </a:p>
          <a:p>
            <a:r>
              <a:rPr lang="ru-RU" sz="1200" b="1" dirty="0">
                <a:solidFill>
                  <a:schemeClr val="bg1"/>
                </a:solidFill>
              </a:rPr>
              <a:t>2.</a:t>
            </a:r>
            <a:r>
              <a:rPr lang="ru-RU" sz="1200" dirty="0">
                <a:solidFill>
                  <a:schemeClr val="bg1"/>
                </a:solidFill>
              </a:rPr>
              <a:t> </a:t>
            </a:r>
            <a:r>
              <a:rPr lang="ru-RU" sz="1200" dirty="0" smtClean="0">
                <a:solidFill>
                  <a:schemeClr val="bg1"/>
                </a:solidFill>
              </a:rPr>
              <a:t>Повторное в течении одного года совершение ИГ или ЛБГ административного правонарушения </a:t>
            </a:r>
            <a:r>
              <a:rPr lang="ru-RU" sz="1200" dirty="0">
                <a:solidFill>
                  <a:schemeClr val="bg1"/>
                </a:solidFill>
              </a:rPr>
              <a:t>– </a:t>
            </a:r>
            <a:r>
              <a:rPr lang="ru-RU" sz="1200" i="1" u="sng" dirty="0">
                <a:solidFill>
                  <a:srgbClr val="FF0000"/>
                </a:solidFill>
              </a:rPr>
              <a:t>наказывается </a:t>
            </a:r>
            <a:r>
              <a:rPr lang="ru-RU" sz="1200" i="1" u="sng" dirty="0" smtClean="0">
                <a:solidFill>
                  <a:srgbClr val="FF0000"/>
                </a:solidFill>
              </a:rPr>
              <a:t>штрафом </a:t>
            </a:r>
            <a:r>
              <a:rPr lang="ru-RU" sz="1200" i="1" u="sng" dirty="0">
                <a:solidFill>
                  <a:srgbClr val="FF0000"/>
                </a:solidFill>
              </a:rPr>
              <a:t>в размере </a:t>
            </a:r>
            <a:r>
              <a:rPr lang="ru-RU" sz="1200" i="1" u="sng" dirty="0" smtClean="0">
                <a:solidFill>
                  <a:srgbClr val="FF0000"/>
                </a:solidFill>
              </a:rPr>
              <a:t>от 5000 до 7000 рублей с административным выдворением за пределы РФ</a:t>
            </a:r>
            <a:r>
              <a:rPr lang="ru-RU" sz="1200" i="1" dirty="0" smtClean="0">
                <a:solidFill>
                  <a:srgbClr val="FF0000"/>
                </a:solidFill>
              </a:rPr>
              <a:t>.</a:t>
            </a:r>
          </a:p>
          <a:p>
            <a:endParaRPr lang="ru-RU" sz="1200" i="1" dirty="0" smtClean="0">
              <a:solidFill>
                <a:srgbClr val="FF0000"/>
              </a:solidFill>
            </a:endParaRPr>
          </a:p>
          <a:p>
            <a:r>
              <a:rPr lang="ru-RU" sz="1200" b="1" i="1" dirty="0" smtClean="0">
                <a:solidFill>
                  <a:schemeClr val="bg1"/>
                </a:solidFill>
              </a:rPr>
              <a:t>3. </a:t>
            </a:r>
            <a:r>
              <a:rPr lang="ru-RU" sz="1200" dirty="0" smtClean="0">
                <a:solidFill>
                  <a:schemeClr val="bg1"/>
                </a:solidFill>
              </a:rPr>
              <a:t>Нарушение ИГ и ЛБГ срока обращения за внесением изменений в сведения, содержащиеся в разрешении на работу или патенте, либо необращение ИГ и ЛБГ за внесением указанных изменений</a:t>
            </a:r>
            <a:r>
              <a:rPr lang="ru-RU" sz="1200" dirty="0">
                <a:solidFill>
                  <a:schemeClr val="bg1"/>
                </a:solidFill>
              </a:rPr>
              <a:t> </a:t>
            </a:r>
            <a:r>
              <a:rPr lang="ru-RU" sz="1200" i="1" dirty="0" smtClean="0">
                <a:solidFill>
                  <a:schemeClr val="bg1"/>
                </a:solidFill>
              </a:rPr>
              <a:t>–</a:t>
            </a:r>
            <a:r>
              <a:rPr lang="ru-RU" sz="1200" i="1" u="sng" dirty="0" smtClean="0">
                <a:solidFill>
                  <a:schemeClr val="bg1"/>
                </a:solidFill>
              </a:rPr>
              <a:t> </a:t>
            </a:r>
            <a:r>
              <a:rPr lang="ru-RU" sz="1200" i="1" u="sng" dirty="0">
                <a:solidFill>
                  <a:srgbClr val="FF0000"/>
                </a:solidFill>
              </a:rPr>
              <a:t>наказывается штрафом в размере от </a:t>
            </a:r>
            <a:r>
              <a:rPr lang="ru-RU" sz="1200" i="1" u="sng" dirty="0" smtClean="0">
                <a:solidFill>
                  <a:srgbClr val="FF0000"/>
                </a:solidFill>
              </a:rPr>
              <a:t>4000 </a:t>
            </a:r>
            <a:r>
              <a:rPr lang="ru-RU" sz="1200" i="1" u="sng" dirty="0">
                <a:solidFill>
                  <a:srgbClr val="FF0000"/>
                </a:solidFill>
              </a:rPr>
              <a:t>до </a:t>
            </a:r>
            <a:r>
              <a:rPr lang="ru-RU" sz="1200" i="1" u="sng" dirty="0" smtClean="0">
                <a:solidFill>
                  <a:srgbClr val="FF0000"/>
                </a:solidFill>
              </a:rPr>
              <a:t>5000 рублей.</a:t>
            </a:r>
            <a:endParaRPr lang="ru-RU" sz="1200" i="1" u="sng" dirty="0">
              <a:solidFill>
                <a:srgbClr val="FF0000"/>
              </a:solidFill>
            </a:endParaRPr>
          </a:p>
        </p:txBody>
      </p:sp>
      <p:sp>
        <p:nvSpPr>
          <p:cNvPr id="31" name="Блок-схема: альтернативный процесс 30"/>
          <p:cNvSpPr/>
          <p:nvPr/>
        </p:nvSpPr>
        <p:spPr>
          <a:xfrm>
            <a:off x="3875964" y="1144063"/>
            <a:ext cx="8215953" cy="5566805"/>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endParaRPr lang="ru-RU" sz="1300" dirty="0"/>
          </a:p>
        </p:txBody>
      </p:sp>
      <p:sp>
        <p:nvSpPr>
          <p:cNvPr id="32" name="TextBox 31"/>
          <p:cNvSpPr txBox="1"/>
          <p:nvPr/>
        </p:nvSpPr>
        <p:spPr>
          <a:xfrm>
            <a:off x="3916907" y="1345507"/>
            <a:ext cx="8175010" cy="5275290"/>
          </a:xfrm>
          <a:prstGeom prst="rect">
            <a:avLst/>
          </a:prstGeom>
          <a:noFill/>
        </p:spPr>
        <p:txBody>
          <a:bodyPr wrap="square" rtlCol="0">
            <a:spAutoFit/>
          </a:bodyPr>
          <a:lstStyle/>
          <a:p>
            <a:pPr algn="ctr"/>
            <a:r>
              <a:rPr lang="ru-RU" sz="1160" b="1" dirty="0" smtClean="0">
                <a:solidFill>
                  <a:srgbClr val="FF0000"/>
                </a:solidFill>
              </a:rPr>
              <a:t>Незаконное привлечение к трудовой деятельности </a:t>
            </a:r>
            <a:r>
              <a:rPr lang="ru-RU" sz="1160" b="1" dirty="0">
                <a:solidFill>
                  <a:srgbClr val="FF0000"/>
                </a:solidFill>
              </a:rPr>
              <a:t>в </a:t>
            </a:r>
            <a:r>
              <a:rPr lang="ru-RU" sz="1160" b="1" dirty="0" smtClean="0">
                <a:solidFill>
                  <a:srgbClr val="FF0000"/>
                </a:solidFill>
              </a:rPr>
              <a:t>РФ ИГ </a:t>
            </a:r>
            <a:r>
              <a:rPr lang="ru-RU" sz="1160" b="1" dirty="0">
                <a:solidFill>
                  <a:srgbClr val="FF0000"/>
                </a:solidFill>
              </a:rPr>
              <a:t>и ЛБГ </a:t>
            </a:r>
            <a:endParaRPr lang="ru-RU" sz="1160" dirty="0">
              <a:solidFill>
                <a:srgbClr val="FF0000"/>
              </a:solidFill>
            </a:endParaRPr>
          </a:p>
          <a:p>
            <a:r>
              <a:rPr lang="ru-RU" sz="1160" b="1" dirty="0">
                <a:solidFill>
                  <a:schemeClr val="bg1"/>
                </a:solidFill>
              </a:rPr>
              <a:t>1.</a:t>
            </a:r>
            <a:r>
              <a:rPr lang="ru-RU" sz="1160" dirty="0">
                <a:solidFill>
                  <a:schemeClr val="bg1"/>
                </a:solidFill>
              </a:rPr>
              <a:t> </a:t>
            </a:r>
            <a:r>
              <a:rPr lang="ru-RU" sz="1160" dirty="0" smtClean="0">
                <a:solidFill>
                  <a:schemeClr val="bg1"/>
                </a:solidFill>
              </a:rPr>
              <a:t>Привлечение к трудовой деятельности </a:t>
            </a:r>
            <a:r>
              <a:rPr lang="ru-RU" sz="1160" dirty="0">
                <a:solidFill>
                  <a:schemeClr val="bg1"/>
                </a:solidFill>
              </a:rPr>
              <a:t>в </a:t>
            </a:r>
            <a:r>
              <a:rPr lang="ru-RU" sz="1160" dirty="0" smtClean="0">
                <a:solidFill>
                  <a:schemeClr val="bg1"/>
                </a:solidFill>
              </a:rPr>
              <a:t>РФ ИГ или ЛБГ при отсутствии у этих ИГ или ЛБГ разрешения на работу либо патента, либо привлечении к трудовой деятельности </a:t>
            </a:r>
            <a:r>
              <a:rPr lang="ru-RU" sz="1160" dirty="0">
                <a:solidFill>
                  <a:schemeClr val="bg1"/>
                </a:solidFill>
              </a:rPr>
              <a:t>в </a:t>
            </a:r>
            <a:r>
              <a:rPr lang="ru-RU" sz="1160" dirty="0" smtClean="0">
                <a:solidFill>
                  <a:schemeClr val="bg1"/>
                </a:solidFill>
              </a:rPr>
              <a:t>РФ ИГ </a:t>
            </a:r>
            <a:r>
              <a:rPr lang="ru-RU" sz="1160" dirty="0">
                <a:solidFill>
                  <a:schemeClr val="bg1"/>
                </a:solidFill>
              </a:rPr>
              <a:t>и ЛБГ </a:t>
            </a:r>
            <a:r>
              <a:rPr lang="ru-RU" sz="1160" dirty="0" smtClean="0">
                <a:solidFill>
                  <a:schemeClr val="bg1"/>
                </a:solidFill>
              </a:rPr>
              <a:t>по профессии, не указанной в разрешении на работу или патенте </a:t>
            </a:r>
            <a:r>
              <a:rPr lang="ru-RU" sz="1160" u="sng" dirty="0" smtClean="0">
                <a:solidFill>
                  <a:schemeClr val="bg1"/>
                </a:solidFill>
              </a:rPr>
              <a:t>– </a:t>
            </a:r>
            <a:r>
              <a:rPr lang="ru-RU" sz="1160" i="1" u="sng" dirty="0" smtClean="0">
                <a:solidFill>
                  <a:srgbClr val="FF0000"/>
                </a:solidFill>
              </a:rPr>
              <a:t>наказывается штрафом на граждан </a:t>
            </a:r>
            <a:r>
              <a:rPr lang="ru-RU" sz="1160" i="1" u="sng" dirty="0">
                <a:solidFill>
                  <a:srgbClr val="FF0000"/>
                </a:solidFill>
              </a:rPr>
              <a:t>в размере </a:t>
            </a:r>
            <a:r>
              <a:rPr lang="ru-RU" sz="1160" i="1" u="sng" dirty="0" smtClean="0">
                <a:solidFill>
                  <a:srgbClr val="FF0000"/>
                </a:solidFill>
              </a:rPr>
              <a:t>от 2000 до 5000 рублей; на должностных лиц в размере от 25 000 до 50 000 рублей; на юр. лиц в размере от 250 000 до 800 000 рублей, либо административное приостановление деятельности на срок от 14 до 90 суток.</a:t>
            </a:r>
            <a:r>
              <a:rPr lang="ru-RU" sz="1160" i="1" u="sng" dirty="0" smtClean="0">
                <a:solidFill>
                  <a:schemeClr val="bg1"/>
                </a:solidFill>
              </a:rPr>
              <a:t> </a:t>
            </a:r>
          </a:p>
          <a:p>
            <a:endParaRPr lang="ru-RU" sz="1160" i="1" u="sng" dirty="0" smtClean="0">
              <a:solidFill>
                <a:schemeClr val="bg1"/>
              </a:solidFill>
            </a:endParaRPr>
          </a:p>
          <a:p>
            <a:r>
              <a:rPr lang="ru-RU" sz="1160" b="1" dirty="0" smtClean="0">
                <a:solidFill>
                  <a:schemeClr val="bg1"/>
                </a:solidFill>
              </a:rPr>
              <a:t>2</a:t>
            </a:r>
            <a:r>
              <a:rPr lang="ru-RU" sz="1160" b="1" dirty="0">
                <a:solidFill>
                  <a:schemeClr val="bg1"/>
                </a:solidFill>
              </a:rPr>
              <a:t>.</a:t>
            </a:r>
            <a:r>
              <a:rPr lang="ru-RU" sz="1160" dirty="0">
                <a:solidFill>
                  <a:schemeClr val="bg1"/>
                </a:solidFill>
              </a:rPr>
              <a:t> Привлечение к трудовой деятельности в </a:t>
            </a:r>
            <a:r>
              <a:rPr lang="ru-RU" sz="1160" dirty="0" smtClean="0">
                <a:solidFill>
                  <a:schemeClr val="bg1"/>
                </a:solidFill>
              </a:rPr>
              <a:t>РФ ИГ или ЛБГ </a:t>
            </a:r>
            <a:r>
              <a:rPr lang="ru-RU" sz="1160" dirty="0">
                <a:solidFill>
                  <a:schemeClr val="bg1"/>
                </a:solidFill>
              </a:rPr>
              <a:t>без получения в установленном порядке разрешения на привлечение и использование иностранных </a:t>
            </a:r>
            <a:r>
              <a:rPr lang="ru-RU" sz="1160" dirty="0" smtClean="0">
                <a:solidFill>
                  <a:schemeClr val="bg1"/>
                </a:solidFill>
              </a:rPr>
              <a:t>работников</a:t>
            </a:r>
            <a:r>
              <a:rPr lang="ru-RU" sz="1160" dirty="0">
                <a:solidFill>
                  <a:schemeClr val="bg1"/>
                </a:solidFill>
              </a:rPr>
              <a:t> </a:t>
            </a:r>
            <a:r>
              <a:rPr lang="ru-RU" sz="1160" dirty="0" smtClean="0">
                <a:solidFill>
                  <a:schemeClr val="bg1"/>
                </a:solidFill>
              </a:rPr>
              <a:t>– </a:t>
            </a:r>
            <a:r>
              <a:rPr lang="ru-RU" sz="1160" i="1" u="sng" dirty="0" smtClean="0">
                <a:solidFill>
                  <a:srgbClr val="FF0000"/>
                </a:solidFill>
              </a:rPr>
              <a:t>наказывается </a:t>
            </a:r>
            <a:r>
              <a:rPr lang="ru-RU" sz="1160" i="1" u="sng" dirty="0">
                <a:solidFill>
                  <a:srgbClr val="FF0000"/>
                </a:solidFill>
              </a:rPr>
              <a:t>штрафом на граждан в размере от 2000 до 5000 рублей; на должностных лиц в размере от 25 000 до 50 000 рублей; на юр. лиц в размере от 250 000 до 800 000 </a:t>
            </a:r>
            <a:r>
              <a:rPr lang="ru-RU" sz="1160" i="1" u="sng" dirty="0" smtClean="0">
                <a:solidFill>
                  <a:srgbClr val="FF0000"/>
                </a:solidFill>
              </a:rPr>
              <a:t>рублей, либо </a:t>
            </a:r>
            <a:r>
              <a:rPr lang="ru-RU" sz="1160" i="1" u="sng" dirty="0">
                <a:solidFill>
                  <a:srgbClr val="FF0000"/>
                </a:solidFill>
              </a:rPr>
              <a:t>административное приостановление деятельности на срок от 14 до </a:t>
            </a:r>
            <a:r>
              <a:rPr lang="ru-RU" sz="1160" i="1" u="sng" dirty="0" smtClean="0">
                <a:solidFill>
                  <a:srgbClr val="FF0000"/>
                </a:solidFill>
              </a:rPr>
              <a:t>90 суток</a:t>
            </a:r>
            <a:r>
              <a:rPr lang="ru-RU" sz="1160" i="1" u="sng" dirty="0">
                <a:solidFill>
                  <a:srgbClr val="FF0000"/>
                </a:solidFill>
              </a:rPr>
              <a:t>. </a:t>
            </a:r>
            <a:endParaRPr lang="ru-RU" sz="1160" i="1" u="sng" dirty="0" smtClean="0">
              <a:solidFill>
                <a:srgbClr val="FF0000"/>
              </a:solidFill>
            </a:endParaRPr>
          </a:p>
          <a:p>
            <a:endParaRPr lang="ru-RU" sz="1160" i="1" u="sng" dirty="0" smtClean="0">
              <a:solidFill>
                <a:srgbClr val="FF0000"/>
              </a:solidFill>
            </a:endParaRPr>
          </a:p>
          <a:p>
            <a:r>
              <a:rPr lang="ru-RU" sz="1160" b="1" i="1" dirty="0" smtClean="0">
                <a:solidFill>
                  <a:schemeClr val="bg1"/>
                </a:solidFill>
              </a:rPr>
              <a:t>3. </a:t>
            </a:r>
            <a:r>
              <a:rPr lang="ru-RU" sz="1160" dirty="0">
                <a:solidFill>
                  <a:schemeClr val="bg1"/>
                </a:solidFill>
              </a:rPr>
              <a:t>Неуведомление или нарушение установленного порядка и (или) формы уведомления территориального органа федерального органа исполнительной </a:t>
            </a:r>
            <a:r>
              <a:rPr lang="ru-RU" sz="1160" dirty="0" smtClean="0">
                <a:solidFill>
                  <a:schemeClr val="bg1"/>
                </a:solidFill>
              </a:rPr>
              <a:t>власти</a:t>
            </a:r>
            <a:r>
              <a:rPr lang="en-US" sz="1160" dirty="0" smtClean="0">
                <a:solidFill>
                  <a:schemeClr val="bg1"/>
                </a:solidFill>
              </a:rPr>
              <a:t> </a:t>
            </a:r>
            <a:r>
              <a:rPr lang="ru-RU" sz="1160" dirty="0" smtClean="0">
                <a:solidFill>
                  <a:schemeClr val="bg1"/>
                </a:solidFill>
              </a:rPr>
              <a:t>в </a:t>
            </a:r>
            <a:r>
              <a:rPr lang="ru-RU" sz="1160" dirty="0">
                <a:solidFill>
                  <a:schemeClr val="bg1"/>
                </a:solidFill>
              </a:rPr>
              <a:t>сфере миграции, о заключении или прекращении (расторжении) трудового договора или гражданско-правового договора на выполнение работ (оказание услуг) с </a:t>
            </a:r>
            <a:r>
              <a:rPr lang="ru-RU" sz="1160" dirty="0" smtClean="0">
                <a:solidFill>
                  <a:schemeClr val="bg1"/>
                </a:solidFill>
              </a:rPr>
              <a:t>ИГ </a:t>
            </a:r>
            <a:r>
              <a:rPr lang="ru-RU" sz="1160" dirty="0">
                <a:solidFill>
                  <a:schemeClr val="bg1"/>
                </a:solidFill>
              </a:rPr>
              <a:t>в срок, не превышающий трех рабочих дней с даты заключения, прекращения (расторжения) </a:t>
            </a:r>
            <a:r>
              <a:rPr lang="ru-RU" sz="1160" dirty="0" smtClean="0">
                <a:solidFill>
                  <a:schemeClr val="bg1"/>
                </a:solidFill>
              </a:rPr>
              <a:t>договора</a:t>
            </a:r>
            <a:r>
              <a:rPr lang="en-US" sz="1160" dirty="0">
                <a:solidFill>
                  <a:schemeClr val="bg1"/>
                </a:solidFill>
              </a:rPr>
              <a:t> </a:t>
            </a:r>
            <a:r>
              <a:rPr lang="ru-RU" sz="1160" i="1" dirty="0" smtClean="0">
                <a:solidFill>
                  <a:schemeClr val="bg1"/>
                </a:solidFill>
              </a:rPr>
              <a:t>–</a:t>
            </a:r>
            <a:r>
              <a:rPr lang="ru-RU" sz="1160" i="1" u="sng" dirty="0" smtClean="0">
                <a:solidFill>
                  <a:schemeClr val="bg1"/>
                </a:solidFill>
              </a:rPr>
              <a:t> </a:t>
            </a:r>
            <a:r>
              <a:rPr lang="ru-RU" sz="1160" i="1" u="sng" dirty="0">
                <a:solidFill>
                  <a:srgbClr val="FF0000"/>
                </a:solidFill>
              </a:rPr>
              <a:t>наказывается штрафом на граждан в размере от 2000 до 5000 рублей; на должностных лиц в размере от </a:t>
            </a:r>
            <a:r>
              <a:rPr lang="ru-RU" sz="1160" i="1" u="sng" dirty="0" smtClean="0">
                <a:solidFill>
                  <a:srgbClr val="FF0000"/>
                </a:solidFill>
              </a:rPr>
              <a:t>35 </a:t>
            </a:r>
            <a:r>
              <a:rPr lang="ru-RU" sz="1160" i="1" u="sng" dirty="0">
                <a:solidFill>
                  <a:srgbClr val="FF0000"/>
                </a:solidFill>
              </a:rPr>
              <a:t>000 до 50 000 рублей; на юр. лиц в размере от </a:t>
            </a:r>
            <a:r>
              <a:rPr lang="ru-RU" sz="1160" i="1" u="sng" dirty="0" smtClean="0">
                <a:solidFill>
                  <a:srgbClr val="FF0000"/>
                </a:solidFill>
              </a:rPr>
              <a:t>400 </a:t>
            </a:r>
            <a:r>
              <a:rPr lang="ru-RU" sz="1160" i="1" u="sng" dirty="0">
                <a:solidFill>
                  <a:srgbClr val="FF0000"/>
                </a:solidFill>
              </a:rPr>
              <a:t>000 до 800 000 </a:t>
            </a:r>
            <a:r>
              <a:rPr lang="ru-RU" sz="1160" i="1" u="sng" dirty="0" smtClean="0">
                <a:solidFill>
                  <a:srgbClr val="FF0000"/>
                </a:solidFill>
              </a:rPr>
              <a:t>рублей, либо </a:t>
            </a:r>
            <a:r>
              <a:rPr lang="ru-RU" sz="1160" i="1" u="sng" dirty="0">
                <a:solidFill>
                  <a:srgbClr val="FF0000"/>
                </a:solidFill>
              </a:rPr>
              <a:t>административное приостановление деятельности на срок от 14 до 90 суток</a:t>
            </a:r>
            <a:r>
              <a:rPr lang="ru-RU" sz="1160" i="1" u="sng" dirty="0" smtClean="0">
                <a:solidFill>
                  <a:srgbClr val="FF0000"/>
                </a:solidFill>
              </a:rPr>
              <a:t>.</a:t>
            </a:r>
          </a:p>
          <a:p>
            <a:endParaRPr lang="ru-RU" sz="1160" i="1" u="sng" dirty="0" smtClean="0">
              <a:solidFill>
                <a:srgbClr val="FF0000"/>
              </a:solidFill>
            </a:endParaRPr>
          </a:p>
          <a:p>
            <a:r>
              <a:rPr lang="ru-RU" sz="1160" b="1" dirty="0" smtClean="0">
                <a:solidFill>
                  <a:schemeClr val="bg1"/>
                </a:solidFill>
              </a:rPr>
              <a:t>4. </a:t>
            </a:r>
            <a:r>
              <a:rPr lang="ru-RU" sz="1160" dirty="0">
                <a:solidFill>
                  <a:schemeClr val="bg1"/>
                </a:solidFill>
              </a:rPr>
              <a:t>Неуведомление или нарушение установленного порядка и (или) формы уведомления работодателем или заказчиком работ (услуг), привлекающими высококвалифицированных специалистов, федерального органа исполнительной </a:t>
            </a:r>
            <a:r>
              <a:rPr lang="ru-RU" sz="1160" dirty="0" smtClean="0">
                <a:solidFill>
                  <a:schemeClr val="bg1"/>
                </a:solidFill>
              </a:rPr>
              <a:t>власти в </a:t>
            </a:r>
            <a:r>
              <a:rPr lang="ru-RU" sz="1160" dirty="0">
                <a:solidFill>
                  <a:schemeClr val="bg1"/>
                </a:solidFill>
              </a:rPr>
              <a:t>сфере </a:t>
            </a:r>
            <a:r>
              <a:rPr lang="ru-RU" sz="1160" dirty="0" smtClean="0">
                <a:solidFill>
                  <a:schemeClr val="bg1"/>
                </a:solidFill>
              </a:rPr>
              <a:t>миграции, </a:t>
            </a:r>
            <a:r>
              <a:rPr lang="ru-RU" sz="1160" dirty="0">
                <a:solidFill>
                  <a:schemeClr val="bg1"/>
                </a:solidFill>
              </a:rPr>
              <a:t>об исполнении обязательств </a:t>
            </a:r>
            <a:r>
              <a:rPr lang="ru-RU" sz="1160" dirty="0" smtClean="0">
                <a:solidFill>
                  <a:schemeClr val="bg1"/>
                </a:solidFill>
              </a:rPr>
              <a:t> по </a:t>
            </a:r>
            <a:r>
              <a:rPr lang="ru-RU" sz="1160" dirty="0">
                <a:solidFill>
                  <a:schemeClr val="bg1"/>
                </a:solidFill>
              </a:rPr>
              <a:t>выплате заработной платы (вознаграждения) высококвалифицированным </a:t>
            </a:r>
            <a:r>
              <a:rPr lang="ru-RU" sz="1160" dirty="0" smtClean="0">
                <a:solidFill>
                  <a:schemeClr val="bg1"/>
                </a:solidFill>
              </a:rPr>
              <a:t>специалистам – </a:t>
            </a:r>
            <a:r>
              <a:rPr lang="ru-RU" sz="1160" i="1" u="sng" dirty="0" smtClean="0">
                <a:solidFill>
                  <a:srgbClr val="FF0000"/>
                </a:solidFill>
              </a:rPr>
              <a:t>наказывается штрафом на </a:t>
            </a:r>
            <a:r>
              <a:rPr lang="ru-RU" sz="1160" i="1" u="sng" dirty="0">
                <a:solidFill>
                  <a:srgbClr val="FF0000"/>
                </a:solidFill>
              </a:rPr>
              <a:t>должностных лиц в размере от 35 000 до </a:t>
            </a:r>
            <a:r>
              <a:rPr lang="ru-RU" sz="1160" i="1" u="sng" dirty="0" smtClean="0">
                <a:solidFill>
                  <a:srgbClr val="FF0000"/>
                </a:solidFill>
              </a:rPr>
              <a:t>70 </a:t>
            </a:r>
            <a:r>
              <a:rPr lang="ru-RU" sz="1160" i="1" u="sng" dirty="0">
                <a:solidFill>
                  <a:srgbClr val="FF0000"/>
                </a:solidFill>
              </a:rPr>
              <a:t>000 рублей; на юр. лиц в размере </a:t>
            </a:r>
            <a:endParaRPr lang="ru-RU" sz="1160" i="1" u="sng" dirty="0" smtClean="0">
              <a:solidFill>
                <a:srgbClr val="FF0000"/>
              </a:solidFill>
            </a:endParaRPr>
          </a:p>
          <a:p>
            <a:r>
              <a:rPr lang="ru-RU" sz="1160" i="1" dirty="0">
                <a:solidFill>
                  <a:srgbClr val="FF0000"/>
                </a:solidFill>
              </a:rPr>
              <a:t> </a:t>
            </a:r>
            <a:r>
              <a:rPr lang="ru-RU" sz="1160" i="1" dirty="0" smtClean="0">
                <a:solidFill>
                  <a:srgbClr val="FF0000"/>
                </a:solidFill>
              </a:rPr>
              <a:t>    </a:t>
            </a:r>
            <a:r>
              <a:rPr lang="ru-RU" sz="1160" i="1" u="sng" dirty="0" smtClean="0">
                <a:solidFill>
                  <a:srgbClr val="FF0000"/>
                </a:solidFill>
              </a:rPr>
              <a:t>от </a:t>
            </a:r>
            <a:r>
              <a:rPr lang="ru-RU" sz="1160" i="1" u="sng" dirty="0">
                <a:solidFill>
                  <a:srgbClr val="FF0000"/>
                </a:solidFill>
              </a:rPr>
              <a:t>400 000 </a:t>
            </a:r>
            <a:r>
              <a:rPr lang="ru-RU" sz="1160" i="1" u="sng" dirty="0" smtClean="0">
                <a:solidFill>
                  <a:srgbClr val="FF0000"/>
                </a:solidFill>
              </a:rPr>
              <a:t>до1 000 000.</a:t>
            </a:r>
            <a:endParaRPr lang="ru-RU" sz="1160" i="1" u="sng" dirty="0">
              <a:solidFill>
                <a:srgbClr val="FF0000"/>
              </a:solidFill>
            </a:endParaRPr>
          </a:p>
          <a:p>
            <a:endParaRPr lang="ru-RU" sz="1200" b="1" dirty="0">
              <a:solidFill>
                <a:schemeClr val="bg1"/>
              </a:solidFill>
            </a:endParaRPr>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67324" y="-331696"/>
            <a:ext cx="1428752" cy="1797425"/>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9890181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28614" y="117127"/>
            <a:ext cx="10093780" cy="830997"/>
          </a:xfrm>
          <a:prstGeom prst="rect">
            <a:avLst/>
          </a:prstGeom>
          <a:noFill/>
        </p:spPr>
        <p:txBody>
          <a:bodyPr wrap="square" rtlCol="0">
            <a:spAutoFit/>
          </a:bodyPr>
          <a:lstStyle/>
          <a:p>
            <a:pPr algn="ctr"/>
            <a:r>
              <a:rPr lang="ru-RU"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Ответственность работодателей за нарушение норм миграционного законодательства </a:t>
            </a:r>
            <a:endParaRPr lang="ru-RU" sz="2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1" name="Блок-схема: альтернативный процесс 30"/>
          <p:cNvSpPr/>
          <p:nvPr/>
        </p:nvSpPr>
        <p:spPr>
          <a:xfrm>
            <a:off x="122828" y="1149569"/>
            <a:ext cx="11832610" cy="3047398"/>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endParaRPr lang="ru-RU" sz="1300" dirty="0"/>
          </a:p>
        </p:txBody>
      </p:sp>
      <p:sp>
        <p:nvSpPr>
          <p:cNvPr id="32" name="TextBox 31"/>
          <p:cNvSpPr txBox="1"/>
          <p:nvPr/>
        </p:nvSpPr>
        <p:spPr>
          <a:xfrm>
            <a:off x="235422" y="1156134"/>
            <a:ext cx="11682484" cy="3040832"/>
          </a:xfrm>
          <a:prstGeom prst="rect">
            <a:avLst/>
          </a:prstGeom>
          <a:noFill/>
        </p:spPr>
        <p:txBody>
          <a:bodyPr wrap="square" rtlCol="0">
            <a:spAutoFit/>
          </a:bodyPr>
          <a:lstStyle/>
          <a:p>
            <a:pPr algn="ctr"/>
            <a:r>
              <a:rPr lang="ru-RU" sz="1200" b="1" dirty="0" smtClean="0">
                <a:solidFill>
                  <a:srgbClr val="FF0000"/>
                </a:solidFill>
              </a:rPr>
              <a:t>Незаконное привлечение к трудовой деятельности </a:t>
            </a:r>
            <a:r>
              <a:rPr lang="ru-RU" sz="1200" b="1" dirty="0">
                <a:solidFill>
                  <a:srgbClr val="FF0000"/>
                </a:solidFill>
              </a:rPr>
              <a:t>в </a:t>
            </a:r>
            <a:r>
              <a:rPr lang="ru-RU" sz="1200" b="1" dirty="0" smtClean="0">
                <a:solidFill>
                  <a:srgbClr val="FF0000"/>
                </a:solidFill>
              </a:rPr>
              <a:t>РФ ИГ или </a:t>
            </a:r>
            <a:r>
              <a:rPr lang="ru-RU" sz="1200" b="1" dirty="0">
                <a:solidFill>
                  <a:srgbClr val="FF0000"/>
                </a:solidFill>
              </a:rPr>
              <a:t>ЛБГ </a:t>
            </a:r>
            <a:endParaRPr lang="ru-RU" sz="1200" b="1" dirty="0" smtClean="0">
              <a:solidFill>
                <a:srgbClr val="FF0000"/>
              </a:solidFill>
            </a:endParaRPr>
          </a:p>
          <a:p>
            <a:pPr algn="ctr"/>
            <a:endParaRPr lang="ru-RU" sz="1160" dirty="0">
              <a:solidFill>
                <a:srgbClr val="FF0000"/>
              </a:solidFill>
            </a:endParaRPr>
          </a:p>
          <a:p>
            <a:r>
              <a:rPr lang="ru-RU" sz="1200" b="1" dirty="0">
                <a:solidFill>
                  <a:schemeClr val="bg1"/>
                </a:solidFill>
              </a:rPr>
              <a:t>1.</a:t>
            </a:r>
            <a:r>
              <a:rPr lang="ru-RU" sz="1200" dirty="0">
                <a:solidFill>
                  <a:schemeClr val="bg1"/>
                </a:solidFill>
              </a:rPr>
              <a:t> Нарушение правил привлечения </a:t>
            </a:r>
            <a:r>
              <a:rPr lang="ru-RU" sz="1200" dirty="0" smtClean="0">
                <a:solidFill>
                  <a:schemeClr val="bg1"/>
                </a:solidFill>
              </a:rPr>
              <a:t>ИГ или ЛБГ </a:t>
            </a:r>
            <a:r>
              <a:rPr lang="ru-RU" sz="1200" dirty="0">
                <a:solidFill>
                  <a:schemeClr val="bg1"/>
                </a:solidFill>
              </a:rPr>
              <a:t>к трудовой деятельности</a:t>
            </a:r>
            <a:r>
              <a:rPr lang="ru-RU" sz="1200" dirty="0" smtClean="0">
                <a:solidFill>
                  <a:schemeClr val="bg1"/>
                </a:solidFill>
              </a:rPr>
              <a:t>, осуществляемой на торговых объектах (в том числе в торговых комплексах), производственного, складского, торгового, служебного, подсобного или иного помещения иностранному гражданину или лицу без гражданства, либо в выдаче ИГ или ЛБГ, незаконно осуществляющим указанную деятельность, разрешения на ее осуществление или в допуске в иной форме к осуществлению указанной деятельности </a:t>
            </a:r>
            <a:r>
              <a:rPr lang="ru-RU" sz="1200" u="sng" dirty="0" smtClean="0">
                <a:solidFill>
                  <a:schemeClr val="bg1"/>
                </a:solidFill>
              </a:rPr>
              <a:t>– </a:t>
            </a:r>
            <a:r>
              <a:rPr lang="ru-RU" sz="1200" i="1" u="sng" dirty="0">
                <a:solidFill>
                  <a:srgbClr val="FF0000"/>
                </a:solidFill>
              </a:rPr>
              <a:t>наказывается штрафом на </a:t>
            </a:r>
            <a:r>
              <a:rPr lang="ru-RU" sz="1200" i="1" u="sng" dirty="0" smtClean="0">
                <a:solidFill>
                  <a:srgbClr val="FF0000"/>
                </a:solidFill>
              </a:rPr>
              <a:t>должностных </a:t>
            </a:r>
            <a:r>
              <a:rPr lang="ru-RU" sz="1200" i="1" u="sng" dirty="0">
                <a:solidFill>
                  <a:srgbClr val="FF0000"/>
                </a:solidFill>
              </a:rPr>
              <a:t>лиц в размере от </a:t>
            </a:r>
            <a:r>
              <a:rPr lang="ru-RU" sz="1200" i="1" u="sng" dirty="0" smtClean="0">
                <a:solidFill>
                  <a:srgbClr val="FF0000"/>
                </a:solidFill>
              </a:rPr>
              <a:t>45 </a:t>
            </a:r>
            <a:r>
              <a:rPr lang="ru-RU" sz="1200" i="1" u="sng" dirty="0">
                <a:solidFill>
                  <a:srgbClr val="FF0000"/>
                </a:solidFill>
              </a:rPr>
              <a:t>000 до 50 000 рублей; </a:t>
            </a:r>
            <a:r>
              <a:rPr lang="ru-RU" sz="1200" i="1" u="sng" dirty="0" smtClean="0">
                <a:solidFill>
                  <a:srgbClr val="FF0000"/>
                </a:solidFill>
              </a:rPr>
              <a:t>на </a:t>
            </a:r>
            <a:r>
              <a:rPr lang="ru-RU" sz="1200" i="1" u="sng" dirty="0">
                <a:solidFill>
                  <a:srgbClr val="FF0000"/>
                </a:solidFill>
              </a:rPr>
              <a:t>лиц, осуществляющих предпринимательскую деятельность без образования юридического лица </a:t>
            </a:r>
            <a:r>
              <a:rPr lang="ru-RU" sz="1200" i="1" u="sng" dirty="0" smtClean="0">
                <a:solidFill>
                  <a:srgbClr val="FF0000"/>
                </a:solidFill>
              </a:rPr>
              <a:t>от 350 </a:t>
            </a:r>
            <a:r>
              <a:rPr lang="ru-RU" sz="1200" i="1" u="sng" dirty="0">
                <a:solidFill>
                  <a:srgbClr val="FF0000"/>
                </a:solidFill>
              </a:rPr>
              <a:t>000 до 800 000 рублей либо административное приостановление деятельности на срок от 14 до 90 </a:t>
            </a:r>
            <a:r>
              <a:rPr lang="ru-RU" sz="1200" i="1" u="sng" dirty="0" smtClean="0">
                <a:solidFill>
                  <a:srgbClr val="FF0000"/>
                </a:solidFill>
              </a:rPr>
              <a:t>суток; на юридических лиц от 450 000 до 800 000 рублей, либо </a:t>
            </a:r>
            <a:r>
              <a:rPr lang="ru-RU" sz="1200" i="1" u="sng" dirty="0">
                <a:solidFill>
                  <a:srgbClr val="FF0000"/>
                </a:solidFill>
              </a:rPr>
              <a:t>административное приостановление деятельности на срок от 14 до 90 </a:t>
            </a:r>
            <a:r>
              <a:rPr lang="ru-RU" sz="1200" i="1" u="sng" dirty="0" smtClean="0">
                <a:solidFill>
                  <a:srgbClr val="FF0000"/>
                </a:solidFill>
              </a:rPr>
              <a:t>суток.</a:t>
            </a:r>
            <a:r>
              <a:rPr lang="ru-RU" sz="1200" i="1" u="sng" dirty="0" smtClean="0">
                <a:solidFill>
                  <a:schemeClr val="bg1"/>
                </a:solidFill>
              </a:rPr>
              <a:t> </a:t>
            </a:r>
          </a:p>
          <a:p>
            <a:r>
              <a:rPr lang="ru-RU" sz="1200" b="1" dirty="0" smtClean="0">
                <a:solidFill>
                  <a:schemeClr val="bg1"/>
                </a:solidFill>
              </a:rPr>
              <a:t>2</a:t>
            </a:r>
            <a:r>
              <a:rPr lang="ru-RU" sz="1200" b="1" dirty="0">
                <a:solidFill>
                  <a:schemeClr val="bg1"/>
                </a:solidFill>
              </a:rPr>
              <a:t>.</a:t>
            </a:r>
            <a:r>
              <a:rPr lang="ru-RU" sz="1200" dirty="0">
                <a:solidFill>
                  <a:schemeClr val="bg1"/>
                </a:solidFill>
              </a:rPr>
              <a:t> </a:t>
            </a:r>
            <a:r>
              <a:rPr lang="ru-RU" sz="1200" dirty="0"/>
              <a:t> </a:t>
            </a:r>
            <a:r>
              <a:rPr lang="ru-RU" sz="1200" dirty="0">
                <a:solidFill>
                  <a:schemeClr val="bg1"/>
                </a:solidFill>
              </a:rPr>
              <a:t>Предоставление лицом, торгового места на территории торгового объекта (в том числе торгового комплекса), производственного, складского, торгового, служебного, подсобного или иного помещения другому юридическому лицу или другому лицу,, которые не имеют разрешения на привлечение и использование иностранных работников, но фактически используют труд иностранных работников либо которые привлекают к трудовой деятельности иностранных граждан или лиц без гражданства, не имеющих разрешения на работу или патента, – </a:t>
            </a:r>
            <a:r>
              <a:rPr lang="ru-RU" sz="1200" i="1" u="sng" dirty="0">
                <a:solidFill>
                  <a:srgbClr val="FF0000"/>
                </a:solidFill>
              </a:rPr>
              <a:t>наказывается штрафом на должностных лиц в размере от 45 000 до 50 000 рублей; на лиц, осуществляющих предпринимательскую деятельность без образования юридического лица от 350 000 до 800 000 рублей либо административное приостановление деятельности на срок от 14 до 90 суток; на юридических лиц от 450 000 до 800 000 рублей либо административное приостановление деятельности на срок от 14 до 90 суток.</a:t>
            </a:r>
            <a:endParaRPr lang="ru-RU" sz="1200" b="1" dirty="0">
              <a:solidFill>
                <a:srgbClr val="FF0000"/>
              </a:solidFill>
            </a:endParaRPr>
          </a:p>
        </p:txBody>
      </p:sp>
      <p:sp>
        <p:nvSpPr>
          <p:cNvPr id="7" name="Блок-схема: альтернативный процесс 6"/>
          <p:cNvSpPr/>
          <p:nvPr/>
        </p:nvSpPr>
        <p:spPr>
          <a:xfrm>
            <a:off x="122828" y="4311168"/>
            <a:ext cx="11832610" cy="2420238"/>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endParaRPr lang="ru-RU" sz="1300" dirty="0"/>
          </a:p>
        </p:txBody>
      </p:sp>
      <p:sp>
        <p:nvSpPr>
          <p:cNvPr id="8" name="TextBox 7"/>
          <p:cNvSpPr txBox="1"/>
          <p:nvPr/>
        </p:nvSpPr>
        <p:spPr>
          <a:xfrm>
            <a:off x="197891" y="4311168"/>
            <a:ext cx="11757547" cy="2677656"/>
          </a:xfrm>
          <a:prstGeom prst="rect">
            <a:avLst/>
          </a:prstGeom>
          <a:noFill/>
        </p:spPr>
        <p:txBody>
          <a:bodyPr wrap="square" rtlCol="0">
            <a:spAutoFit/>
          </a:bodyPr>
          <a:lstStyle/>
          <a:p>
            <a:pPr algn="ctr"/>
            <a:r>
              <a:rPr lang="ru-RU" sz="1200" b="1" dirty="0">
                <a:solidFill>
                  <a:srgbClr val="FF0000"/>
                </a:solidFill>
              </a:rPr>
              <a:t>Несоблюдение установленных в соответствии с федеральным законом в отношении </a:t>
            </a:r>
            <a:r>
              <a:rPr lang="ru-RU" sz="1200" b="1" dirty="0" smtClean="0">
                <a:solidFill>
                  <a:srgbClr val="FF0000"/>
                </a:solidFill>
              </a:rPr>
              <a:t>ИГ, ЛБГ </a:t>
            </a:r>
            <a:r>
              <a:rPr lang="ru-RU" sz="1200" b="1" dirty="0">
                <a:solidFill>
                  <a:srgbClr val="FF0000"/>
                </a:solidFill>
              </a:rPr>
              <a:t>и иностранных организаций ограничений на осуществление отдельных видов </a:t>
            </a:r>
            <a:r>
              <a:rPr lang="ru-RU" sz="1200" b="1" dirty="0" smtClean="0">
                <a:solidFill>
                  <a:srgbClr val="FF0000"/>
                </a:solidFill>
              </a:rPr>
              <a:t>деятельности</a:t>
            </a:r>
          </a:p>
          <a:p>
            <a:pPr algn="ctr"/>
            <a:endParaRPr lang="ru-RU" sz="1200" b="1" dirty="0">
              <a:solidFill>
                <a:srgbClr val="FF0000"/>
              </a:solidFill>
            </a:endParaRPr>
          </a:p>
          <a:p>
            <a:r>
              <a:rPr lang="ru-RU" sz="1200" b="1" dirty="0" smtClean="0">
                <a:solidFill>
                  <a:schemeClr val="bg1"/>
                </a:solidFill>
              </a:rPr>
              <a:t>1.</a:t>
            </a:r>
            <a:r>
              <a:rPr lang="ru-RU" sz="1200" dirty="0" smtClean="0"/>
              <a:t> </a:t>
            </a:r>
            <a:r>
              <a:rPr lang="ru-RU" sz="1200" dirty="0" smtClean="0">
                <a:solidFill>
                  <a:schemeClr val="bg1"/>
                </a:solidFill>
              </a:rPr>
              <a:t>Несоблюдение работодателем или заказчиком работ (услуг) установленных в соответствии с федеральным законом в отношении иностранных граждан и лиц без гражданства ограничений на осуществление отдельных видов деятельности </a:t>
            </a:r>
            <a:r>
              <a:rPr lang="ru-RU" sz="1200" u="sng" dirty="0" smtClean="0">
                <a:solidFill>
                  <a:schemeClr val="bg1"/>
                </a:solidFill>
              </a:rPr>
              <a:t>– </a:t>
            </a:r>
            <a:r>
              <a:rPr lang="ru-RU" sz="1200" i="1" u="sng" dirty="0">
                <a:solidFill>
                  <a:srgbClr val="FF0000"/>
                </a:solidFill>
              </a:rPr>
              <a:t>наказывается штрафом на граждан в размере от 2000 до </a:t>
            </a:r>
            <a:r>
              <a:rPr lang="ru-RU" sz="1200" i="1" u="sng" dirty="0" smtClean="0">
                <a:solidFill>
                  <a:srgbClr val="FF0000"/>
                </a:solidFill>
              </a:rPr>
              <a:t>4000 </a:t>
            </a:r>
            <a:r>
              <a:rPr lang="ru-RU" sz="1200" i="1" u="sng" dirty="0">
                <a:solidFill>
                  <a:srgbClr val="FF0000"/>
                </a:solidFill>
              </a:rPr>
              <a:t>рублей; на должностных лиц в размере от </a:t>
            </a:r>
            <a:r>
              <a:rPr lang="ru-RU" sz="1200" i="1" u="sng" dirty="0" smtClean="0">
                <a:solidFill>
                  <a:srgbClr val="FF0000"/>
                </a:solidFill>
              </a:rPr>
              <a:t>45 </a:t>
            </a:r>
            <a:r>
              <a:rPr lang="ru-RU" sz="1200" i="1" u="sng" dirty="0">
                <a:solidFill>
                  <a:srgbClr val="FF0000"/>
                </a:solidFill>
              </a:rPr>
              <a:t>000 до 50 000 рублей; на юр. лиц в размере от </a:t>
            </a:r>
            <a:r>
              <a:rPr lang="ru-RU" sz="1200" i="1" u="sng" dirty="0" smtClean="0">
                <a:solidFill>
                  <a:srgbClr val="FF0000"/>
                </a:solidFill>
              </a:rPr>
              <a:t>800 </a:t>
            </a:r>
            <a:r>
              <a:rPr lang="ru-RU" sz="1200" i="1" u="sng" dirty="0">
                <a:solidFill>
                  <a:srgbClr val="FF0000"/>
                </a:solidFill>
              </a:rPr>
              <a:t>000 до </a:t>
            </a:r>
            <a:r>
              <a:rPr lang="ru-RU" sz="1200" i="1" u="sng" dirty="0" smtClean="0">
                <a:solidFill>
                  <a:srgbClr val="FF0000"/>
                </a:solidFill>
              </a:rPr>
              <a:t>1 000 </a:t>
            </a:r>
            <a:r>
              <a:rPr lang="ru-RU" sz="1200" i="1" u="sng" dirty="0">
                <a:solidFill>
                  <a:srgbClr val="FF0000"/>
                </a:solidFill>
              </a:rPr>
              <a:t>000 рублей либо административное приостановление деятельности на срок от 14 до 90 </a:t>
            </a:r>
            <a:r>
              <a:rPr lang="ru-RU" sz="1200" i="1" u="sng" dirty="0" smtClean="0">
                <a:solidFill>
                  <a:srgbClr val="FF0000"/>
                </a:solidFill>
              </a:rPr>
              <a:t>суток.</a:t>
            </a:r>
          </a:p>
          <a:p>
            <a:r>
              <a:rPr lang="ru-RU" sz="1200" b="1" dirty="0" smtClean="0">
                <a:solidFill>
                  <a:schemeClr val="bg1"/>
                </a:solidFill>
              </a:rPr>
              <a:t>2</a:t>
            </a:r>
            <a:r>
              <a:rPr lang="ru-RU" sz="1200" b="1" dirty="0">
                <a:solidFill>
                  <a:schemeClr val="bg1"/>
                </a:solidFill>
              </a:rPr>
              <a:t>.</a:t>
            </a:r>
            <a:r>
              <a:rPr lang="ru-RU" sz="1200" dirty="0">
                <a:solidFill>
                  <a:schemeClr val="bg1"/>
                </a:solidFill>
              </a:rPr>
              <a:t> </a:t>
            </a:r>
            <a:r>
              <a:rPr lang="ru-RU" sz="1200" dirty="0"/>
              <a:t> </a:t>
            </a:r>
            <a:r>
              <a:rPr lang="ru-RU" sz="1200" dirty="0">
                <a:solidFill>
                  <a:schemeClr val="bg1"/>
                </a:solidFill>
              </a:rPr>
              <a:t>Несоблюдение иностранным гражданином или лицом без гражданства установленных в соответствии с федеральным законом в отношении иностранных граждан и лиц без гражданства ограничений на осуществление отдельных видов деятельности</a:t>
            </a:r>
            <a:r>
              <a:rPr lang="ru-RU" sz="1200" dirty="0" smtClean="0">
                <a:solidFill>
                  <a:schemeClr val="bg1"/>
                </a:solidFill>
              </a:rPr>
              <a:t> – </a:t>
            </a:r>
            <a:r>
              <a:rPr lang="ru-RU" sz="1200" i="1" u="sng" dirty="0">
                <a:solidFill>
                  <a:srgbClr val="FF0000"/>
                </a:solidFill>
              </a:rPr>
              <a:t>наказывается штрафом </a:t>
            </a:r>
            <a:r>
              <a:rPr lang="ru-RU" sz="1200" i="1" u="sng" dirty="0" smtClean="0">
                <a:solidFill>
                  <a:srgbClr val="FF0000"/>
                </a:solidFill>
              </a:rPr>
              <a:t>в </a:t>
            </a:r>
            <a:r>
              <a:rPr lang="ru-RU" sz="1200" i="1" u="sng" dirty="0">
                <a:solidFill>
                  <a:srgbClr val="FF0000"/>
                </a:solidFill>
              </a:rPr>
              <a:t>размере от 2000 до </a:t>
            </a:r>
            <a:r>
              <a:rPr lang="ru-RU" sz="1200" i="1" u="sng" dirty="0" smtClean="0">
                <a:solidFill>
                  <a:srgbClr val="FF0000"/>
                </a:solidFill>
              </a:rPr>
              <a:t>5000 рублей с административным выдворением за пределы Российской Федерации или без такового.</a:t>
            </a:r>
          </a:p>
          <a:p>
            <a:r>
              <a:rPr lang="ru-RU" sz="1200" b="1" dirty="0" smtClean="0">
                <a:solidFill>
                  <a:schemeClr val="bg1"/>
                </a:solidFill>
              </a:rPr>
              <a:t>3.</a:t>
            </a:r>
            <a:r>
              <a:rPr lang="ru-RU" sz="1200" dirty="0" smtClean="0">
                <a:solidFill>
                  <a:schemeClr val="bg1"/>
                </a:solidFill>
              </a:rPr>
              <a:t> </a:t>
            </a:r>
            <a:r>
              <a:rPr lang="ru-RU" sz="1200" dirty="0">
                <a:solidFill>
                  <a:schemeClr val="bg1"/>
                </a:solidFill>
              </a:rPr>
              <a:t>Несоблюдение иностранным юридическим лицом, его филиалом или представительством установленных в соответствии с федеральным законом в отношении иностранных организаций ограничений на осуществление отдельных видов </a:t>
            </a:r>
            <a:r>
              <a:rPr lang="ru-RU" sz="1200" dirty="0" smtClean="0">
                <a:solidFill>
                  <a:schemeClr val="bg1"/>
                </a:solidFill>
              </a:rPr>
              <a:t>деятельности </a:t>
            </a:r>
            <a:r>
              <a:rPr lang="ru-RU" sz="1200" dirty="0">
                <a:solidFill>
                  <a:schemeClr val="bg1"/>
                </a:solidFill>
              </a:rPr>
              <a:t>– </a:t>
            </a:r>
            <a:r>
              <a:rPr lang="ru-RU" sz="1200" i="1" u="sng" dirty="0">
                <a:solidFill>
                  <a:srgbClr val="FF0000"/>
                </a:solidFill>
              </a:rPr>
              <a:t>наказывается штрафом в размере от </a:t>
            </a:r>
            <a:r>
              <a:rPr lang="ru-RU" sz="1200" i="1" u="sng" dirty="0" smtClean="0">
                <a:solidFill>
                  <a:srgbClr val="FF0000"/>
                </a:solidFill>
              </a:rPr>
              <a:t>800 000 </a:t>
            </a:r>
            <a:r>
              <a:rPr lang="ru-RU" sz="1200" i="1" u="sng" dirty="0">
                <a:solidFill>
                  <a:srgbClr val="FF0000"/>
                </a:solidFill>
              </a:rPr>
              <a:t>до </a:t>
            </a:r>
            <a:r>
              <a:rPr lang="ru-RU" sz="1200" i="1" u="sng" dirty="0" smtClean="0">
                <a:solidFill>
                  <a:srgbClr val="FF0000"/>
                </a:solidFill>
              </a:rPr>
              <a:t>1 000 000 </a:t>
            </a:r>
            <a:r>
              <a:rPr lang="ru-RU" sz="1200" i="1" u="sng" dirty="0">
                <a:solidFill>
                  <a:srgbClr val="FF0000"/>
                </a:solidFill>
              </a:rPr>
              <a:t>рублей </a:t>
            </a:r>
            <a:r>
              <a:rPr lang="ru-RU" sz="1200" i="1" u="sng" dirty="0" smtClean="0">
                <a:solidFill>
                  <a:srgbClr val="FF0000"/>
                </a:solidFill>
              </a:rPr>
              <a:t>либо административное приостановление деятельности на срок от 14 до 90 суток.</a:t>
            </a:r>
            <a:endParaRPr lang="ru-RU" sz="1200" i="1" u="sng" dirty="0">
              <a:solidFill>
                <a:srgbClr val="FF0000"/>
              </a:solidFill>
            </a:endParaRPr>
          </a:p>
          <a:p>
            <a:endParaRPr lang="ru-RU" sz="1200" i="1" u="sng" dirty="0">
              <a:solidFill>
                <a:schemeClr val="bg1"/>
              </a:solidFill>
            </a:endParaRPr>
          </a:p>
        </p:txBody>
      </p:sp>
      <p:pic>
        <p:nvPicPr>
          <p:cNvPr id="9" name="Рисунок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67324" y="-331696"/>
            <a:ext cx="1428752" cy="1797425"/>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75255673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И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1225</TotalTime>
  <Words>897</Words>
  <Application>Microsoft Office PowerPoint</Application>
  <PresentationFormat>Широкоэкранный</PresentationFormat>
  <Paragraphs>72</Paragraphs>
  <Slides>5</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5</vt:i4>
      </vt:variant>
    </vt:vector>
  </HeadingPairs>
  <TitlesOfParts>
    <vt:vector size="11" baseType="lpstr">
      <vt:lpstr>Arial</vt:lpstr>
      <vt:lpstr>Calibri</vt:lpstr>
      <vt:lpstr>Century Gothic</vt:lpstr>
      <vt:lpstr>Times New Roman</vt:lpstr>
      <vt:lpstr>Wingdings 3</vt:lpstr>
      <vt:lpstr>Ион</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Бондаренко Владлен Андреевич</dc:creator>
  <cp:lastModifiedBy>Бондаренко Владлен Андреевич</cp:lastModifiedBy>
  <cp:revision>152</cp:revision>
  <dcterms:created xsi:type="dcterms:W3CDTF">2019-11-29T08:56:48Z</dcterms:created>
  <dcterms:modified xsi:type="dcterms:W3CDTF">2021-06-21T12:02:25Z</dcterms:modified>
</cp:coreProperties>
</file>