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82" r:id="rId2"/>
    <p:sldId id="257" r:id="rId3"/>
    <p:sldId id="265" r:id="rId4"/>
    <p:sldId id="264" r:id="rId5"/>
    <p:sldId id="304" r:id="rId6"/>
    <p:sldId id="267" r:id="rId7"/>
    <p:sldId id="271" r:id="rId8"/>
    <p:sldId id="272" r:id="rId9"/>
    <p:sldId id="274" r:id="rId10"/>
    <p:sldId id="276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02C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678" autoAdjust="0"/>
  </p:normalViewPr>
  <p:slideViewPr>
    <p:cSldViewPr>
      <p:cViewPr>
        <p:scale>
          <a:sx n="80" d="100"/>
          <a:sy n="80" d="100"/>
        </p:scale>
        <p:origin x="-251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72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Заключено 370 муниципальных контрактов (тыс.руб.)</a:t>
            </a:r>
          </a:p>
          <a:p>
            <a:pPr>
              <a:defRPr/>
            </a:pPr>
            <a:endParaRPr lang="ru-RU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"/>
          <c:y val="0.21486782553261274"/>
          <c:w val="0.65939171526050788"/>
          <c:h val="0.713753366028113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7290220364878744E-2"/>
                  <c:y val="-7.9210444871204794E-2"/>
                </c:manualLayout>
              </c:layout>
              <c:showVal val="1"/>
            </c:dLbl>
            <c:dLbl>
              <c:idx val="2"/>
              <c:layout>
                <c:manualLayout>
                  <c:x val="6.9892162979042272E-2"/>
                  <c:y val="-2.8683651551943974E-2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Эл.аукцион (11 контрактов)</c:v>
                </c:pt>
                <c:pt idx="1">
                  <c:v>ЗМЛ (34 контракта)</c:v>
                </c:pt>
                <c:pt idx="2">
                  <c:v>Ед. поставщик  (325 контрактов)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#,##0.00">
                  <c:v>24678</c:v>
                </c:pt>
                <c:pt idx="1">
                  <c:v>7854</c:v>
                </c:pt>
                <c:pt idx="2">
                  <c:v>3558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190717175774375"/>
          <c:y val="0.29726624290422765"/>
          <c:w val="0.28904824914990457"/>
          <c:h val="0.4607718851344560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dLbls>
            <c:dLbl>
              <c:idx val="0"/>
              <c:layout>
                <c:manualLayout>
                  <c:x val="2.0517042625383321E-2"/>
                  <c:y val="-0.2937500000000000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4</a:t>
                    </a:r>
                    <a:r>
                      <a:rPr lang="ru-RU" sz="1200" baseline="0" dirty="0" smtClean="0"/>
                      <a:t> 587,5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395913506669492E-2"/>
                  <c:y val="-0.47500000000000003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/>
                      <a:t>2 </a:t>
                    </a:r>
                    <a:r>
                      <a:rPr lang="en-US" sz="1200" dirty="0" smtClean="0"/>
                      <a:t>128,0</a:t>
                    </a:r>
                    <a:endParaRPr lang="en-US" sz="12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1.6557050461698648E-2"/>
                  <c:y val="-0.50625049212598439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текущий ремонт </c:v>
                </c:pt>
                <c:pt idx="1">
                  <c:v>ямочный ремонт</c:v>
                </c:pt>
                <c:pt idx="2">
                  <c:v>обеспечение безопасности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14587.5</c:v>
                </c:pt>
                <c:pt idx="1">
                  <c:v>2128</c:v>
                </c:pt>
                <c:pt idx="2" formatCode="General">
                  <c:v>138.1</c:v>
                </c:pt>
              </c:numCache>
            </c:numRef>
          </c:val>
        </c:ser>
        <c:shape val="cone"/>
        <c:axId val="150022784"/>
        <c:axId val="151433600"/>
        <c:axId val="0"/>
      </c:bar3DChart>
      <c:catAx>
        <c:axId val="150022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433600"/>
        <c:crosses val="autoZero"/>
        <c:auto val="1"/>
        <c:lblAlgn val="ctr"/>
        <c:lblOffset val="100"/>
      </c:catAx>
      <c:valAx>
        <c:axId val="15143360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022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76AB-587E-4FEF-9979-8C74A954FCB4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8A45-0DF4-4DB9-B56A-EAF2A87D30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7257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0" dirty="0" smtClean="0">
                <a:solidFill>
                  <a:srgbClr val="9C202C"/>
                </a:solidFill>
              </a:rPr>
              <a:t>к решению Совета </a:t>
            </a:r>
            <a:r>
              <a:rPr lang="ru-RU" sz="4400" b="0" dirty="0" smtClean="0">
                <a:solidFill>
                  <a:srgbClr val="9C202C"/>
                </a:solidFill>
              </a:rPr>
              <a:t>Вышестеблиевского </a:t>
            </a:r>
            <a:r>
              <a:rPr lang="ru-RU" sz="4400" b="0" dirty="0" smtClean="0">
                <a:solidFill>
                  <a:srgbClr val="9C202C"/>
                </a:solidFill>
              </a:rPr>
              <a:t>сельского поселения Темрюкского района от </a:t>
            </a:r>
            <a:r>
              <a:rPr lang="ru-RU" sz="4400" b="0" dirty="0" smtClean="0">
                <a:solidFill>
                  <a:srgbClr val="9C202C"/>
                </a:solidFill>
              </a:rPr>
              <a:t>24.04.2025 </a:t>
            </a:r>
            <a:r>
              <a:rPr lang="ru-RU" sz="4400" b="0" dirty="0" smtClean="0">
                <a:solidFill>
                  <a:srgbClr val="9C202C"/>
                </a:solidFill>
              </a:rPr>
              <a:t>№ </a:t>
            </a:r>
            <a:r>
              <a:rPr lang="ru-RU" sz="4400" b="0" dirty="0" smtClean="0">
                <a:solidFill>
                  <a:srgbClr val="9C202C"/>
                </a:solidFill>
              </a:rPr>
              <a:t>50 «</a:t>
            </a:r>
            <a:r>
              <a:rPr lang="ru-RU" sz="4400" dirty="0" smtClean="0">
                <a:solidFill>
                  <a:srgbClr val="9C202C"/>
                </a:solidFill>
              </a:rPr>
              <a:t>Об утверждении отчета об исполнении бюджета Вышестеблиевского сельского поселения Темрюкского района за 2024 год</a:t>
            </a:r>
            <a:r>
              <a:rPr lang="ru-RU" sz="4400" b="0" dirty="0" smtClean="0">
                <a:solidFill>
                  <a:srgbClr val="9C202C"/>
                </a:solidFill>
              </a:rPr>
              <a:t>»</a:t>
            </a:r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1.13\мои документы\ФОТО ПОСЕЛЕНИЯ ЗА 2024\группа Здоровье\image-25-07-24-07-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44" y="0"/>
            <a:ext cx="5786478" cy="18448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Физическая культура и спорт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54,9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ЗА ВНИМАНИЕ!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339166" cy="12144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ПАРАМЕТРЫ БЮДЖЕТА Вышестеблиевского сельского поселения Темрюкского района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2024 ГОД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214555"/>
          <a:ext cx="8715436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10436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параметров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(тыс.рублей) 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436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                      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107 442,6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56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                   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104 315,9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2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3 126,7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доходы бюджета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за 2024 год</a:t>
            </a: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14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71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031,3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71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4 722,1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387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1 583,8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71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физ.лиц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2 758,5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10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(юр. и физ.лица)</a:t>
                      </a: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5 564,5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6223208"/>
          <a:ext cx="82868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5389"/>
                <a:gridCol w="4031419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660,2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0001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 доходы бюджета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за 2024 год: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71547"/>
          <a:ext cx="8280920" cy="486959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40460"/>
                <a:gridCol w="4140460"/>
              </a:tblGrid>
              <a:tr h="8445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285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получаемые в виде арендной платы, а также средства от продажи права на заключение договоров 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аренды за земли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68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1 445,5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1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7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оказания платных услуг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7 637,5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7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1 057,7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7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1 421,2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5949280"/>
          <a:ext cx="820948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099"/>
                <a:gridCol w="4260383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8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12 413,8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0001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за 2024 год: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71547"/>
          <a:ext cx="8352928" cy="489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6448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8540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бюджетам сельских поселений на выравнивание бюджетной обеспеченности из бюджета субъекта Российской Федерации 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3 206,6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74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субсидии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бюджетам сельских поселений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6 724,0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4728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сельских поселений на выполнение передаваемых полномочий субъектов Российской Федерации 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2612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сельских поселений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012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34 079,2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5949280"/>
          <a:ext cx="83529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248472"/>
              </a:tblGrid>
              <a:tr h="4461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8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44 368,7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/>
        </p:nvGraphicFramePr>
        <p:xfrm>
          <a:off x="323528" y="260648"/>
          <a:ext cx="84249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188640"/>
            <a:ext cx="2714612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(доход)</a:t>
            </a:r>
          </a:p>
          <a:p>
            <a:pPr algn="ctr"/>
            <a:endParaRPr lang="ru-RU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19 251,9 тыс.руб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188640"/>
            <a:ext cx="51125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(расход)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16 853,6 тыс.руб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т.ч. из районного бюджета 13 434,0 тыс.руб. 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\\192.168.1.13\мои документы\ФОТО ПОСЕЛЕНИЯ ЗА 2024\ОКТЯБРЬСКАЯ\E-yxTLqy4w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095779" cy="3071834"/>
          </a:xfrm>
          <a:prstGeom prst="rect">
            <a:avLst/>
          </a:prstGeom>
          <a:noFill/>
        </p:spPr>
      </p:pic>
      <p:pic>
        <p:nvPicPr>
          <p:cNvPr id="9222" name="Picture 6" descr="\\192.168.1.13\мои документы\ФОТО ПОСЕЛЕНИЯ ЗА 2024\ОКТЯБРЬСКАЯ\qfAG-hcz5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4095778" cy="307183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0" y="1397000"/>
          <a:ext cx="8820472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43042" y="214290"/>
            <a:ext cx="6167038" cy="1428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143116"/>
            <a:ext cx="2320786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118,8 тыс.руб.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2143116"/>
            <a:ext cx="221457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41 154,1тыс.руб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2143116"/>
            <a:ext cx="2270626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ЖКХ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58,7 тыс. руб.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357290" y="1142984"/>
            <a:ext cx="239964" cy="86409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72000" y="1714488"/>
            <a:ext cx="288032" cy="36004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715272" y="1214422"/>
            <a:ext cx="260672" cy="7920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\\192.168.1.13\мои документы\ФОТО ПОСЕЛЕНИЯ ЗА 2024\тротуар школа\gVLxxo829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696893"/>
            <a:ext cx="4024340" cy="3018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\\192.168.1.13\мои документы\ФОТО ПОСЕЛЕНИЯ ЗА 2024\застаничная\Mjtou0xCh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040077" cy="3030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2" name="Picture 22" descr="\\192.168.1.13\мои документы\ФОТО ПОСЕЛЕНИЯ ЗА 2024\Фото с мероприятия на Нефтяной. 11.05.2024 г\12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1"/>
            <a:ext cx="10278496" cy="685842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500562" y="0"/>
            <a:ext cx="4464496" cy="1991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85728"/>
            <a:ext cx="2860940" cy="15001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МБУК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15 550,2 тыс.руб.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т.ч. из  краевого бюджета 6 724,0 тыс.руб. )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3857628"/>
            <a:ext cx="278893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14 080,5 тыс.руб.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928802"/>
            <a:ext cx="2571768" cy="13778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36,2 тыс.руб.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2428868"/>
            <a:ext cx="284612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 тыс.руб.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7143768" y="2000240"/>
            <a:ext cx="288032" cy="3600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5400000">
            <a:off x="3571868" y="214290"/>
            <a:ext cx="214314" cy="92869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15074" y="5214950"/>
            <a:ext cx="278893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Книжный фонд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30,0 тыс.руб.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320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к решению Совета Вышестеблиевского сельского поселения Темрюкского района от 24.04.2025 № 50 «Об утверждении отчета об исполнении бюджета Вышестеблиевского сельского поселения Темрюкского района за 2024 год» </vt:lpstr>
      <vt:lpstr>    ОСНОВНЫЕ ПАРАМЕТРЫ БЮДЖЕТА Вышестеблиевского сельского поселения Темрюкского района за 2024 ГОД  </vt:lpstr>
      <vt:lpstr>Налоговые доходы бюджета  за 2024 год</vt:lpstr>
      <vt:lpstr>Неналоговые доходы бюджета  за 2024 год:</vt:lpstr>
      <vt:lpstr>Безвозмездные поступления  за 2024 год:</vt:lpstr>
      <vt:lpstr>Слайд 6</vt:lpstr>
      <vt:lpstr>Слайд 7</vt:lpstr>
      <vt:lpstr>Слайд 8</vt:lpstr>
      <vt:lpstr>Слайд 9</vt:lpstr>
      <vt:lpstr>Слайд 10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678</cp:revision>
  <dcterms:modified xsi:type="dcterms:W3CDTF">2025-09-19T06:13:31Z</dcterms:modified>
</cp:coreProperties>
</file>