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181" y="1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795862" name="Прямоугольник 164795861"/>
          <p:cNvSpPr/>
          <p:nvPr/>
        </p:nvSpPr>
        <p:spPr bwMode="auto">
          <a:xfrm>
            <a:off x="2283325" y="2535935"/>
            <a:ext cx="6766344" cy="1184205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>
                <a:latin typeface="Tinos"/>
                <a:ea typeface="Tinos"/>
                <a:cs typeface="Tinos"/>
              </a:rPr>
              <a:t>Основные положения по проведению эвакуации населения, материальных и культурных ценностей</a:t>
            </a:r>
            <a:endParaRPr>
              <a:latin typeface="Tinos"/>
              <a:cs typeface="Tinos"/>
            </a:endParaRPr>
          </a:p>
        </p:txBody>
      </p:sp>
      <p:pic>
        <p:nvPicPr>
          <p:cNvPr id="1908339613" name="Рисунок 19083396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929" y="767189"/>
            <a:ext cx="2124455" cy="543458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15824" y="60960"/>
            <a:ext cx="8903208" cy="530352"/>
          </a:xfrm>
          <a:prstGeom prst="rect">
            <a:avLst/>
          </a:prstGeom>
          <a:solidFill>
            <a:srgbClr val="8000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20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Законодательство по защите населения, материальных и культурных ценностей путем эвакуации</a:t>
            </a:r>
            <a:endParaRPr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09728" y="740664"/>
            <a:ext cx="8921496" cy="6022848"/>
          </a:xfrm>
          <a:prstGeom prst="rect">
            <a:avLst/>
          </a:prstGeom>
          <a:solidFill>
            <a:srgbClr val="FFEBD8"/>
          </a:solidFill>
        </p:spPr>
        <p:txBody>
          <a:bodyPr lIns="0" tIns="0" rIns="0" bIns="0">
            <a:noAutofit/>
          </a:bodyPr>
          <a:lstStyle/>
          <a:p>
            <a:pPr marL="2059500" marR="0" indent="0">
              <a:defRPr/>
            </a:pPr>
            <a:r>
              <a:rPr lang="ru" sz="1600">
                <a:latin typeface="Tinos"/>
                <a:ea typeface="Tinos"/>
                <a:cs typeface="Tinos"/>
              </a:rPr>
              <a:t>Постановление Правительства Российской Федерации</a:t>
            </a:r>
            <a:endParaRPr>
              <a:latin typeface="Tinos"/>
              <a:cs typeface="Tinos"/>
            </a:endParaRPr>
          </a:p>
          <a:p>
            <a:pPr marL="0" marR="0" indent="0" algn="ctr">
              <a:spcAft>
                <a:spcPts val="630"/>
              </a:spcAft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от 19 сентября 2022 №1654</a:t>
            </a:r>
            <a:r>
              <a:rPr lang="ru" sz="1600" b="1">
                <a:solidFill>
                  <a:srgbClr val="A50021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600" b="1">
                <a:latin typeface="Tinos"/>
                <a:ea typeface="Tinos"/>
                <a:cs typeface="Tinos"/>
              </a:rPr>
              <a:t>«Об утверждении правил проведения эвакуационных мероприятий при угрозе возникновения или возникновении ЧС природного и техногенного характера»</a:t>
            </a:r>
            <a:endParaRPr>
              <a:latin typeface="Tinos"/>
              <a:cs typeface="Tinos"/>
            </a:endParaRPr>
          </a:p>
          <a:p>
            <a:pPr marL="2059500" marR="0" indent="0">
              <a:defRPr/>
            </a:pPr>
            <a:r>
              <a:rPr lang="ru" sz="1600">
                <a:latin typeface="Tinos"/>
                <a:ea typeface="Tinos"/>
                <a:cs typeface="Tinos"/>
              </a:rPr>
              <a:t>Постановление Правительства Российской Федерации</a:t>
            </a:r>
            <a:endParaRPr>
              <a:latin typeface="Tinos"/>
              <a:cs typeface="Tinos"/>
            </a:endParaRPr>
          </a:p>
          <a:p>
            <a:pPr marL="0" marR="0" indent="0" algn="ctr">
              <a:spcAft>
                <a:spcPts val="630"/>
              </a:spcAft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от 02 марта 2026 №216 </a:t>
            </a:r>
            <a:r>
              <a:rPr lang="ru" sz="1600" b="1">
                <a:latin typeface="Tinos"/>
                <a:ea typeface="Tinos"/>
                <a:cs typeface="Tinos"/>
              </a:rPr>
              <a:t>«Об утверждении правил эвакуации населения»</a:t>
            </a:r>
            <a:endParaRPr>
              <a:latin typeface="Tinos"/>
              <a:cs typeface="Tinos"/>
            </a:endParaRPr>
          </a:p>
          <a:p>
            <a:pPr marL="2059500" marR="0" indent="0">
              <a:lnSpc>
                <a:spcPct val="97000"/>
              </a:lnSpc>
              <a:defRPr/>
            </a:pPr>
            <a:r>
              <a:rPr lang="ru" sz="1600">
                <a:latin typeface="Tinos"/>
                <a:ea typeface="Tinos"/>
                <a:cs typeface="Tinos"/>
              </a:rPr>
              <a:t>Постановление Правительства Российской Федерации</a:t>
            </a: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Aft>
                <a:spcPts val="630"/>
              </a:spcAft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от 02 марта 2026 №217</a:t>
            </a:r>
            <a:r>
              <a:rPr lang="ru" sz="1600" b="1">
                <a:solidFill>
                  <a:srgbClr val="A50021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600" b="1">
                <a:latin typeface="Tinos"/>
                <a:ea typeface="Tinos"/>
                <a:cs typeface="Tinos"/>
              </a:rPr>
              <a:t>«Об утверждении Правил подготовки к защите и защиты материальных и культурных ценностей»</a:t>
            </a:r>
            <a:endParaRPr sz="1600" b="1"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Aft>
                <a:spcPts val="0"/>
              </a:spcAft>
              <a:defRPr/>
            </a:pPr>
            <a:r>
              <a:rPr lang="ru" sz="16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Постановление Губернатора Краснодарского края </a:t>
            </a:r>
            <a:endParaRPr sz="1600" b="0" i="0" u="none" strike="noStrike" cap="none" spc="0">
              <a:solidFill>
                <a:srgbClr val="00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Bef>
                <a:spcPts val="0"/>
              </a:spcBef>
              <a:spcAft>
                <a:spcPts val="629"/>
              </a:spcAft>
              <a:defRPr/>
            </a:pPr>
            <a:r>
              <a:rPr lang="ru" sz="16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от 31 августа 2026 г. № 31</a:t>
            </a:r>
            <a:r>
              <a:rPr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 </a:t>
            </a:r>
            <a:r>
              <a:rPr sz="16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«О создании эвакуационной комиссии Краснодарского края и об утверждении Порядка организации и проведения эвакуации населения на территории Краснодарского края»</a:t>
            </a:r>
            <a:endParaRPr sz="1600" b="1" i="0" u="none" strike="noStrike" cap="none" spc="0">
              <a:solidFill>
                <a:srgbClr val="00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16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Постановление Губернатора Краснодарского края </a:t>
            </a:r>
            <a:endParaRPr sz="1600" b="1" i="0" u="none" strike="noStrike" cap="none" spc="0">
              <a:solidFill>
                <a:srgbClr val="00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Bef>
                <a:spcPts val="0"/>
              </a:spcBef>
              <a:spcAft>
                <a:spcPts val="629"/>
              </a:spcAft>
              <a:defRPr/>
            </a:pPr>
            <a:r>
              <a:rPr lang="ru" sz="16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от 18 сентября 2026 г. № 34</a:t>
            </a:r>
            <a:r>
              <a:rPr lang="en-US" sz="16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 </a:t>
            </a:r>
            <a:r>
              <a:rPr lang="en-US" sz="16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«Об установлении границ зон опасностей, утверждении перечня безопасных районов на территории Краснодарского края и признании утратившими силу некоторых правовых актов Краснодарского края»</a:t>
            </a:r>
            <a:endParaRPr sz="1600" b="1">
              <a:solidFill>
                <a:srgbClr val="CC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Bef>
                <a:spcPts val="0"/>
              </a:spcBef>
              <a:spcAft>
                <a:spcPts val="629"/>
              </a:spcAft>
              <a:defRPr/>
            </a:pP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ГОСТ Р 42.1.01-2024 </a:t>
            </a:r>
            <a:r>
              <a:rPr lang="ru" sz="1600" b="1">
                <a:latin typeface="Tinos"/>
                <a:ea typeface="Tinos"/>
                <a:cs typeface="Tinos"/>
              </a:rPr>
              <a:t>Эвакуация населения, материальных и культурных ценностей в</a:t>
            </a:r>
            <a:endParaRPr sz="1600" b="1">
              <a:latin typeface="Tinos"/>
              <a:cs typeface="Tinos"/>
            </a:endParaRPr>
          </a:p>
          <a:p>
            <a:pPr marL="0" marR="0" indent="0" algn="ctr">
              <a:spcAft>
                <a:spcPts val="0"/>
              </a:spcAft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безопасные районы</a:t>
            </a:r>
            <a:endParaRPr sz="1600" b="1">
              <a:latin typeface="Tinos"/>
              <a:cs typeface="Tinos"/>
            </a:endParaRPr>
          </a:p>
          <a:p>
            <a:pPr marL="0" marR="0" indent="0" algn="ctr">
              <a:spcAft>
                <a:spcPts val="0"/>
              </a:spcAft>
              <a:defRPr/>
            </a:pPr>
            <a:endParaRPr>
              <a:latin typeface="Tinos"/>
              <a:cs typeface="Tinos"/>
            </a:endParaRPr>
          </a:p>
          <a:p>
            <a:pPr marL="0" marR="0" indent="0" algn="ctr"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ГОСТ Р 22.3.17.2020</a:t>
            </a:r>
            <a:r>
              <a:rPr lang="ru" sz="16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600" b="1">
                <a:latin typeface="Tinos"/>
                <a:ea typeface="Tinos"/>
                <a:cs typeface="Tinos"/>
              </a:rPr>
              <a:t>Безопасность в чрезвычайных ситуациях. Планирование мероприятий по эвакуации и рассредоточению населения при угрозе и возникновении ЧС.</a:t>
            </a:r>
            <a:endParaRPr>
              <a:latin typeface="Tinos"/>
              <a:cs typeface="Tinos"/>
            </a:endParaRPr>
          </a:p>
          <a:p>
            <a:pPr marL="0" marR="0" indent="0" algn="ctr"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Основные положения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29549" y="8381"/>
            <a:ext cx="9079778" cy="467867"/>
          </a:xfrm>
          <a:prstGeom prst="rect">
            <a:avLst/>
          </a:prstGeom>
          <a:solidFill>
            <a:srgbClr val="800000"/>
          </a:solidFill>
        </p:spPr>
        <p:txBody>
          <a:bodyPr wrap="square"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Виды эвакуации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9549" y="476249"/>
            <a:ext cx="9079778" cy="1501901"/>
          </a:xfrm>
          <a:prstGeom prst="rect">
            <a:avLst/>
          </a:prstGeom>
          <a:gradFill>
            <a:gsLst>
              <a:gs pos="0">
                <a:srgbClr val="C00000">
                  <a:alpha val="62000"/>
                </a:srgbClr>
              </a:gs>
              <a:gs pos="100000">
                <a:srgbClr val="FFFFFF">
                  <a:alpha val="62000"/>
                </a:srgbClr>
              </a:gs>
            </a:gsLst>
            <a:lin ang="4200000" scaled="1"/>
          </a:gradFill>
        </p:spPr>
        <p:txBody>
          <a:bodyPr lIns="0" tIns="0" rIns="0" bIns="0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5737" y="1781126"/>
            <a:ext cx="9127404" cy="457247"/>
          </a:xfrm>
          <a:prstGeom prst="rect">
            <a:avLst/>
          </a:prstGeom>
          <a:solidFill>
            <a:srgbClr val="FF0000">
              <a:alpha val="91000"/>
            </a:srgbClr>
          </a:solidFill>
        </p:spPr>
        <p:txBody>
          <a:bodyPr wrap="square"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CC"/>
                </a:solidFill>
                <a:latin typeface="Tinos"/>
                <a:ea typeface="Tinos"/>
                <a:cs typeface="Tinos"/>
              </a:rPr>
              <a:t>Виды эвакуации:</a:t>
            </a:r>
            <a:endParaRPr>
              <a:latin typeface="Tinos"/>
              <a:cs typeface="Tinos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5823" y="2781299"/>
            <a:ext cx="2856951" cy="2414016"/>
          </a:xfrm>
          <a:prstGeom prst="rect">
            <a:avLst/>
          </a:prstGeom>
          <a:solidFill>
            <a:srgbClr val="0070C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населения, материальных и культурных ценностей при угрозе возникновения или возникновении чрезвычайных ситуаций</a:t>
            </a:r>
            <a:endParaRPr b="1">
              <a:latin typeface="Tinos"/>
              <a:cs typeface="Tinos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3054096" y="2781299"/>
            <a:ext cx="2804753" cy="2414016"/>
          </a:xfrm>
          <a:prstGeom prst="rect">
            <a:avLst/>
          </a:prstGeom>
          <a:solidFill>
            <a:srgbClr val="FF2B2B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населения из зон опасностей в безопасные районы период мобилизации, в период действия военного положения, в военное время</a:t>
            </a:r>
            <a:endParaRPr sz="1800" b="1">
              <a:latin typeface="Tinos"/>
              <a:cs typeface="Tinos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5916167" y="2781299"/>
            <a:ext cx="3115055" cy="241401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Мероприятия по подготовке к защите и по защите от опасностей, возникающих в период мобилизации, в период действия военного положения, в военное время материальных, культурных ценностей и архивных документов</a:t>
            </a:r>
            <a:endParaRPr b="1">
              <a:latin typeface="Tinos"/>
              <a:cs typeface="Tinos"/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 bwMode="auto">
          <a:xfrm>
            <a:off x="5982674" y="5290565"/>
            <a:ext cx="3048548" cy="136740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600">
                <a:latin typeface="Tinos"/>
                <a:ea typeface="Tinos"/>
                <a:cs typeface="Tinos"/>
              </a:rPr>
              <a:t>Организуется в соответствии с Постановлением Правительства Российской Федерации </a:t>
            </a:r>
            <a:r>
              <a:rPr lang="ru" sz="16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от 02 марта 2026 №217</a:t>
            </a:r>
            <a:endParaRPr>
              <a:latin typeface="Tinos"/>
              <a:cs typeface="Tinos"/>
            </a:endParaRPr>
          </a:p>
        </p:txBody>
      </p:sp>
      <p:sp>
        <p:nvSpPr>
          <p:cNvPr id="1856212830" name="TextBox 1856212829"/>
          <p:cNvSpPr txBox="1"/>
          <p:nvPr/>
        </p:nvSpPr>
        <p:spPr bwMode="auto">
          <a:xfrm>
            <a:off x="29549" y="435150"/>
            <a:ext cx="9085538" cy="15841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ctr">
              <a:lnSpc>
                <a:spcPct val="108000"/>
              </a:lnSpc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населения, материальных и культурных ценностей</a:t>
            </a:r>
            <a:r>
              <a:rPr lang="ru" sz="18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это комплекс мероприятий по организованному перемещению населения, материальных, культурных ценностей и архивных документов из зон опасностей и их размещение в безопасных районах.</a:t>
            </a:r>
            <a:endParaRPr sz="1800" b="1">
              <a:latin typeface="Tinos"/>
              <a:cs typeface="Tinos"/>
            </a:endParaRPr>
          </a:p>
          <a:p>
            <a:pPr algn="ctr">
              <a:defRPr/>
            </a:pPr>
            <a:endParaRPr sz="1800"/>
          </a:p>
        </p:txBody>
      </p:sp>
      <p:sp>
        <p:nvSpPr>
          <p:cNvPr id="1766471300" name="Стрелка вниз 1766471299"/>
          <p:cNvSpPr/>
          <p:nvPr/>
        </p:nvSpPr>
        <p:spPr bwMode="auto">
          <a:xfrm>
            <a:off x="1266443" y="2238374"/>
            <a:ext cx="609599" cy="55244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2B2B"/>
          </a:solidFill>
          <a:ln w="12699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887440" name="Стрелка вниз 1945887439"/>
          <p:cNvSpPr/>
          <p:nvPr/>
        </p:nvSpPr>
        <p:spPr bwMode="auto">
          <a:xfrm>
            <a:off x="4138040" y="2238374"/>
            <a:ext cx="609599" cy="54292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2B2B"/>
          </a:solidFill>
          <a:ln w="12699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0815841" name="Стрелка вниз 1520815840"/>
          <p:cNvSpPr/>
          <p:nvPr/>
        </p:nvSpPr>
        <p:spPr bwMode="auto">
          <a:xfrm>
            <a:off x="7121270" y="2238374"/>
            <a:ext cx="609599" cy="54292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1717"/>
          </a:solidFill>
          <a:ln w="12699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90317289" name="Блок-схема: альтернативный процесс 1290317288"/>
          <p:cNvSpPr/>
          <p:nvPr/>
        </p:nvSpPr>
        <p:spPr bwMode="auto">
          <a:xfrm>
            <a:off x="3164372" y="5290565"/>
            <a:ext cx="2751795" cy="136740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600">
                <a:latin typeface="Tinos"/>
                <a:ea typeface="Tinos"/>
                <a:cs typeface="Tinos"/>
              </a:rPr>
              <a:t>Организуется в соответствии с Постановлением Правительства Российской Федерации </a:t>
            </a:r>
            <a:r>
              <a:rPr lang="ru" sz="16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от 02 марта 2026 №216</a:t>
            </a:r>
            <a:endParaRPr>
              <a:latin typeface="Tinos"/>
              <a:cs typeface="Tinos"/>
            </a:endParaRPr>
          </a:p>
        </p:txBody>
      </p:sp>
      <p:sp>
        <p:nvSpPr>
          <p:cNvPr id="1970706121" name="Блок-схема: альтернативный процесс 1970706120"/>
          <p:cNvSpPr/>
          <p:nvPr/>
        </p:nvSpPr>
        <p:spPr bwMode="auto">
          <a:xfrm>
            <a:off x="115823" y="5290565"/>
            <a:ext cx="2856951" cy="136740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600">
                <a:latin typeface="Tinos"/>
                <a:ea typeface="Tinos"/>
                <a:cs typeface="Tinos"/>
              </a:rPr>
              <a:t>Организуется в соответствии с Постановлением Правительства Российской Федерации </a:t>
            </a:r>
            <a:r>
              <a:rPr lang="ru" sz="16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от 19 сентября 2022 №1654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19049"/>
            <a:ext cx="9135450" cy="538733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Эвакуация населения планируется и осуществляется:</a:t>
            </a:r>
            <a:endParaRPr>
              <a:latin typeface="Tinos"/>
              <a:cs typeface="Tinos"/>
            </a:endParaRPr>
          </a:p>
        </p:txBody>
      </p:sp>
      <p:sp>
        <p:nvSpPr>
          <p:cNvPr id="1543742696" name="TextBox 1543742695"/>
          <p:cNvSpPr txBox="1"/>
          <p:nvPr/>
        </p:nvSpPr>
        <p:spPr bwMode="auto">
          <a:xfrm>
            <a:off x="0" y="559404"/>
            <a:ext cx="4516544" cy="795887"/>
          </a:xfrm>
          <a:prstGeom prst="rect">
            <a:avLst/>
          </a:prstGeom>
          <a:gradFill>
            <a:gsLst>
              <a:gs pos="0">
                <a:srgbClr val="FF0000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ctr">
              <a:lnSpc>
                <a:spcPct val="77000"/>
              </a:lnSpc>
              <a:defRPr/>
            </a:pPr>
            <a:endParaRPr sz="2000"/>
          </a:p>
          <a:p>
            <a:pPr marL="0" marR="0" indent="0" algn="ctr">
              <a:lnSpc>
                <a:spcPct val="77000"/>
              </a:lnSpc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По территориальному принципу</a:t>
            </a:r>
            <a:endParaRPr/>
          </a:p>
          <a:p>
            <a:pPr marL="0" marR="0" indent="0" algn="ctr">
              <a:lnSpc>
                <a:spcPct val="77000"/>
              </a:lnSpc>
              <a:defRPr/>
            </a:pPr>
            <a:endParaRPr lang="ru" sz="2000" b="1" i="0" u="none" strike="noStrike" cap="none" spc="0">
              <a:solidFill>
                <a:srgbClr val="FFFFCC"/>
              </a:solidFill>
              <a:latin typeface="Times New Roman"/>
              <a:cs typeface="Times New Roman"/>
            </a:endParaRPr>
          </a:p>
        </p:txBody>
      </p:sp>
      <p:sp>
        <p:nvSpPr>
          <p:cNvPr id="671234530" name="TextBox 671234529"/>
          <p:cNvSpPr txBox="1"/>
          <p:nvPr/>
        </p:nvSpPr>
        <p:spPr bwMode="auto">
          <a:xfrm>
            <a:off x="4658698" y="564443"/>
            <a:ext cx="4441889" cy="795887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ctr">
              <a:lnSpc>
                <a:spcPct val="77000"/>
              </a:lnSpc>
              <a:defRPr/>
            </a:pPr>
            <a:endParaRPr sz="2000"/>
          </a:p>
          <a:p>
            <a:pPr marL="0" marR="0" indent="0" algn="ctr">
              <a:lnSpc>
                <a:spcPct val="77000"/>
              </a:lnSpc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По производственному принципу</a:t>
            </a:r>
            <a:endParaRPr/>
          </a:p>
          <a:p>
            <a:pPr marL="0" marR="0" indent="0" algn="ctr">
              <a:lnSpc>
                <a:spcPct val="77000"/>
              </a:lnSpc>
              <a:defRPr/>
            </a:pPr>
            <a:endParaRPr lang="ru" sz="2000" b="1" i="0" u="none" strike="noStrike" cap="none" spc="0">
              <a:solidFill>
                <a:srgbClr val="FFFFCC"/>
              </a:solidFill>
              <a:latin typeface="Times New Roman"/>
              <a:cs typeface="Times New Roman"/>
            </a:endParaRPr>
          </a:p>
        </p:txBody>
      </p:sp>
      <p:sp>
        <p:nvSpPr>
          <p:cNvPr id="9095254" name="TextBox 9095253"/>
          <p:cNvSpPr txBox="1"/>
          <p:nvPr/>
        </p:nvSpPr>
        <p:spPr bwMode="auto">
          <a:xfrm>
            <a:off x="10498" y="1453451"/>
            <a:ext cx="4510723" cy="3625041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52899" marR="0" indent="0" algn="just">
              <a:lnSpc>
                <a:spcPct val="92000"/>
              </a:lnSpc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При угрозе возникновения (возникновении) ЧС муниципального и выше масштаба, а так же при угрозе нанесения или нанесении удара по территории средствами поражения эвакуация населения не занятого в производстве, материальных и культурных ценностей осуществляется:</a:t>
            </a:r>
            <a:endParaRPr sz="1800">
              <a:latin typeface="Tinos"/>
              <a:cs typeface="Tinos"/>
            </a:endParaRPr>
          </a:p>
          <a:p>
            <a:pPr marL="52899" marR="0" indent="0" algn="just" defTabSz="330267">
              <a:lnSpc>
                <a:spcPct val="92000"/>
              </a:lnSpc>
              <a:defRPr/>
            </a:pPr>
            <a:r>
              <a:rPr lang="ru" sz="1800" b="0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►	</a:t>
            </a:r>
            <a:r>
              <a:rPr lang="ru" sz="1800" b="0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в мирное время</a:t>
            </a:r>
            <a:r>
              <a:rPr lang="ru" sz="1800" b="0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под руководством КЧС и ОПБ муниципального и выше уровня РСЧС;</a:t>
            </a:r>
            <a:endParaRPr sz="1800">
              <a:latin typeface="Tinos"/>
              <a:cs typeface="Tinos"/>
            </a:endParaRPr>
          </a:p>
          <a:p>
            <a:pPr marL="52899" marR="0" indent="0" algn="just" defTabSz="330267">
              <a:lnSpc>
                <a:spcPct val="92000"/>
              </a:lnSpc>
              <a:defRPr/>
            </a:pPr>
            <a:r>
              <a:rPr lang="ru" sz="1800" b="0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►	</a:t>
            </a:r>
            <a:r>
              <a:rPr lang="ru" sz="1800" b="0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в военное время</a:t>
            </a:r>
            <a:r>
              <a:rPr lang="ru" sz="1800" b="0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под руководством органов управления гражданской обороной соответствующего уровня.</a:t>
            </a:r>
            <a:endParaRPr sz="1800">
              <a:latin typeface="Tinos"/>
              <a:cs typeface="Tinos"/>
            </a:endParaRPr>
          </a:p>
        </p:txBody>
      </p:sp>
      <p:sp>
        <p:nvSpPr>
          <p:cNvPr id="739425495" name="TextBox 739425494"/>
          <p:cNvSpPr txBox="1"/>
          <p:nvPr/>
        </p:nvSpPr>
        <p:spPr bwMode="auto">
          <a:xfrm>
            <a:off x="4668223" y="1453811"/>
            <a:ext cx="4437045" cy="3592123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52899" marR="0" indent="0" algn="just">
              <a:lnSpc>
                <a:spcPct val="97000"/>
              </a:lnSpc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При угрозе возникновения (возникновении) ЧС локального масштаба, а так же при угрозе нанесения или нанесении удара по объекту экономики средствами поражения эвакуация работников организации, членов их семей, материальных и культурных ценностей осуществляется:</a:t>
            </a:r>
            <a:endParaRPr lang="ru" sz="18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52899" marR="0" indent="0" algn="just" defTabSz="339411">
              <a:defRPr/>
            </a:pPr>
            <a:r>
              <a:rPr lang="ru" sz="1800" b="0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►	</a:t>
            </a:r>
            <a:r>
              <a:rPr lang="ru" sz="1800" b="0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в мирное время</a:t>
            </a:r>
            <a:r>
              <a:rPr lang="ru" sz="1800" b="0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под руководством объектовой КЧС и ОПБ;</a:t>
            </a:r>
            <a:endParaRPr sz="1800">
              <a:latin typeface="Tinos"/>
              <a:cs typeface="Tinos"/>
            </a:endParaRPr>
          </a:p>
          <a:p>
            <a:pPr marL="52899" marR="0" indent="0" algn="just" defTabSz="339411">
              <a:defRPr/>
            </a:pPr>
            <a:r>
              <a:rPr lang="ru" sz="1800" b="0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►	</a:t>
            </a:r>
            <a:r>
              <a:rPr lang="ru" sz="1800" b="0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в военное время</a:t>
            </a:r>
            <a:r>
              <a:rPr lang="ru" sz="1800" b="0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под руководством органов управления гражданской обороной объекта экономики.</a:t>
            </a:r>
            <a:endParaRPr sz="1800">
              <a:latin typeface="Tinos"/>
              <a:cs typeface="Tinos"/>
            </a:endParaRPr>
          </a:p>
        </p:txBody>
      </p:sp>
      <p:sp>
        <p:nvSpPr>
          <p:cNvPr id="35113082" name="TextBox 35113081"/>
          <p:cNvSpPr txBox="1"/>
          <p:nvPr/>
        </p:nvSpPr>
        <p:spPr bwMode="auto">
          <a:xfrm>
            <a:off x="-24905" y="5395282"/>
            <a:ext cx="9142619" cy="1416663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>
              <a:spcAft>
                <a:spcPts val="279"/>
              </a:spcAft>
              <a:defRPr/>
            </a:pPr>
            <a:r>
              <a:rPr lang="ru" sz="18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Непосредственное решение задач по эвакуации населения, материальных и культурных ценностей, как в мирное, так и в военное время возлагается на:</a:t>
            </a:r>
            <a:endParaRPr sz="1800">
              <a:solidFill>
                <a:srgbClr val="FFFF00"/>
              </a:solidFill>
              <a:latin typeface="Tinos"/>
              <a:cs typeface="Tinos"/>
            </a:endParaRPr>
          </a:p>
          <a:p>
            <a:pPr marL="283879" marR="0" indent="-28387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" sz="1800" b="0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эвакуационную комиссию;</a:t>
            </a:r>
            <a:endParaRPr sz="1800">
              <a:solidFill>
                <a:srgbClr val="FFFF00"/>
              </a:solidFill>
              <a:latin typeface="Tinos"/>
              <a:cs typeface="Tinos"/>
            </a:endParaRPr>
          </a:p>
          <a:p>
            <a:pPr marL="283879" marR="0" indent="-28387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" sz="1800" b="0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эвакуационные органы;</a:t>
            </a:r>
            <a:endParaRPr sz="1800">
              <a:solidFill>
                <a:srgbClr val="FFFF00"/>
              </a:solidFill>
              <a:latin typeface="Tinos"/>
              <a:cs typeface="Tinos"/>
            </a:endParaRPr>
          </a:p>
          <a:p>
            <a:pPr marL="283879" marR="0" indent="-283879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ru" sz="1800" b="0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привлекаемые силы и средства ликвидации ЧС и (или) гражданской обороны.</a:t>
            </a:r>
            <a:endParaRPr sz="1800">
              <a:solidFill>
                <a:srgbClr val="FFFF0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190" y="38099"/>
            <a:ext cx="9153524" cy="523874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Основные понятия и определения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-190" y="5117972"/>
            <a:ext cx="8997696" cy="587044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-190" y="6181724"/>
            <a:ext cx="9153524" cy="657224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ППРФ №216 п.3</a:t>
            </a:r>
            <a:endParaRPr b="1">
              <a:latin typeface="Tinos"/>
              <a:cs typeface="Tinos"/>
            </a:endParaRPr>
          </a:p>
        </p:txBody>
      </p:sp>
      <p:sp>
        <p:nvSpPr>
          <p:cNvPr id="2096725238" name="TextBox 2096725237"/>
          <p:cNvSpPr txBox="1"/>
          <p:nvPr/>
        </p:nvSpPr>
        <p:spPr bwMode="auto">
          <a:xfrm>
            <a:off x="-189" y="561972"/>
            <a:ext cx="9086395" cy="1237847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ln w="19049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4000"/>
              </a:lnSpc>
              <a:spcAft>
                <a:spcPts val="279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Безопасный район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территория, расположенная в пределах административных границ субъекта Российской Федерации вне зон опасностей, зон возможных разрушений и подготовленная для размещения и первоочередного жизнеобеспечения эвакуируемого населения</a:t>
            </a:r>
            <a:endParaRPr b="0"/>
          </a:p>
        </p:txBody>
      </p:sp>
      <p:sp>
        <p:nvSpPr>
          <p:cNvPr id="2068278293" name="TextBox 2068278292"/>
          <p:cNvSpPr txBox="1"/>
          <p:nvPr/>
        </p:nvSpPr>
        <p:spPr bwMode="auto">
          <a:xfrm>
            <a:off x="-8549" y="1920275"/>
            <a:ext cx="9097043" cy="1810871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ln w="19049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Зона возможных разрушений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территория населенного пункта или его часть, в пределах которой в результате применения (воздействия) различных видов оружия или его поражающих факторов здания и сооружения могут получить средние разрушения со снижением их эксплуатационной пригодности, несущие конструкции </a:t>
            </a:r>
            <a:r>
              <a:rPr lang="ru" sz="2000" i="0" u="none" strike="noStrike" cap="none" spc="0">
                <a:latin typeface="Tinos"/>
                <a:ea typeface="Tinos"/>
                <a:cs typeface="Tinos"/>
              </a:rPr>
              <a:t>сохраняются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и лишь частично деформируются, при этом снижается их несущая способность</a:t>
            </a:r>
            <a:endParaRPr sz="2000">
              <a:latin typeface="Tinos"/>
              <a:cs typeface="Tinos"/>
            </a:endParaRPr>
          </a:p>
        </p:txBody>
      </p:sp>
      <p:sp>
        <p:nvSpPr>
          <p:cNvPr id="1255498906" name="TextBox 1255498905"/>
          <p:cNvSpPr txBox="1"/>
          <p:nvPr/>
        </p:nvSpPr>
        <p:spPr bwMode="auto">
          <a:xfrm>
            <a:off x="-8550" y="3822039"/>
            <a:ext cx="9096323" cy="942191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ln w="19049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3000"/>
              </a:lnSpc>
              <a:spcAft>
                <a:spcPts val="279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Зона опасностей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прогнозируемые (возникшие) зоны сильных разрушений, радиоактивного, химического и биологического заражения (загрязнения), сплошных пожаров, катастрофического затопления и ведения военных действий</a:t>
            </a:r>
            <a:endParaRPr sz="2000" u="none">
              <a:latin typeface="Tinos"/>
              <a:cs typeface="Tinos"/>
            </a:endParaRPr>
          </a:p>
        </p:txBody>
      </p:sp>
      <p:sp>
        <p:nvSpPr>
          <p:cNvPr id="958480802" name="TextBox 958480801"/>
          <p:cNvSpPr txBox="1"/>
          <p:nvPr/>
        </p:nvSpPr>
        <p:spPr bwMode="auto">
          <a:xfrm>
            <a:off x="-189" y="4857031"/>
            <a:ext cx="9105309" cy="1237847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ln w="19049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4000"/>
              </a:lnSpc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Зона ведения военных действий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территория, в пределах которой планируется (осуществляется) развертывание группировок войск (сил) для отражения агрессии и (или) разрешения внутренних вооруженных конфликтов, а также ведение военных действий или проведение специальных военных операций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694" y="19049"/>
            <a:ext cx="9163049" cy="629433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Основные понятия и определения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-18074" y="4305299"/>
            <a:ext cx="8991599" cy="422109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1219" y="6095999"/>
            <a:ext cx="9144720" cy="66141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ППРФ №216 п.3</a:t>
            </a:r>
            <a:endParaRPr b="1">
              <a:latin typeface="Tinos"/>
              <a:cs typeface="Tinos"/>
            </a:endParaRPr>
          </a:p>
        </p:txBody>
      </p:sp>
      <p:sp>
        <p:nvSpPr>
          <p:cNvPr id="44408107" name="TextBox 44408106"/>
          <p:cNvSpPr txBox="1"/>
          <p:nvPr/>
        </p:nvSpPr>
        <p:spPr bwMode="auto">
          <a:xfrm>
            <a:off x="11219" y="743733"/>
            <a:ext cx="9144720" cy="942191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ln w="19049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93000"/>
              </a:lnSpc>
              <a:spcAft>
                <a:spcPts val="909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Зона сплошных пожаров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– территория, в пределах которой при воздействии светового импульса в течение одного - двух часов огонь охватывает более 90 процентов зданий и сооружений, находящихся на этой территории</a:t>
            </a:r>
            <a:endParaRPr sz="2000">
              <a:latin typeface="Tinos"/>
              <a:cs typeface="Tinos"/>
            </a:endParaRPr>
          </a:p>
        </p:txBody>
      </p:sp>
      <p:sp>
        <p:nvSpPr>
          <p:cNvPr id="906304783" name="TextBox 906304782"/>
          <p:cNvSpPr txBox="1"/>
          <p:nvPr/>
        </p:nvSpPr>
        <p:spPr bwMode="auto">
          <a:xfrm>
            <a:off x="10498" y="1828799"/>
            <a:ext cx="9145439" cy="1810871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ln w="19049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94000"/>
              </a:lnSpc>
              <a:spcAft>
                <a:spcPts val="909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Неработающее население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– трудоспособные граждане, не подлежащие призыву на военную службу по мобилизации и (или) направлению для прохождения службы в войсках национальной гвардии РФ при объявлении мобилизации, которые на момент введения военного положения или в военное время не заключили трудовой договор с работодателем или подлежат увольнению в связи с прекращением трудового договора</a:t>
            </a:r>
            <a:endParaRPr sz="2000">
              <a:latin typeface="Tinos"/>
              <a:cs typeface="Tinos"/>
            </a:endParaRPr>
          </a:p>
        </p:txBody>
      </p:sp>
      <p:sp>
        <p:nvSpPr>
          <p:cNvPr id="2025063265" name="TextBox 2025063264"/>
          <p:cNvSpPr txBox="1"/>
          <p:nvPr/>
        </p:nvSpPr>
        <p:spPr bwMode="auto">
          <a:xfrm>
            <a:off x="10498" y="3793237"/>
            <a:ext cx="9152278" cy="2225145"/>
          </a:xfrm>
          <a:prstGeom prst="rect">
            <a:avLst/>
          </a:prstGeom>
          <a:gradFill>
            <a:gsLst>
              <a:gs pos="0">
                <a:srgbClr val="E6939E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95000"/>
              </a:lnSpc>
              <a:spcAft>
                <a:spcPts val="419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Нетрудоспособное население:</a:t>
            </a:r>
            <a:endParaRPr sz="2000">
              <a:latin typeface="Tinos"/>
              <a:cs typeface="Tinos"/>
            </a:endParaRPr>
          </a:p>
          <a:p>
            <a:pPr marL="0" marR="0" indent="0" algn="just" defTabSz="347471">
              <a:lnSpc>
                <a:spcPct val="95000"/>
              </a:lnSpc>
              <a:spcAft>
                <a:spcPts val="419"/>
              </a:spcAft>
              <a:defRPr/>
            </a:pPr>
            <a:r>
              <a:rPr lang="ru" sz="2000" b="0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❖	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инвалиды, в том числе дети-инвалиды, другие группы населения с ограниченными возможностями передвижения;</a:t>
            </a:r>
            <a:endParaRPr sz="2000">
              <a:latin typeface="Tinos"/>
              <a:cs typeface="Tinos"/>
            </a:endParaRPr>
          </a:p>
          <a:p>
            <a:pPr marL="0" marR="0" indent="0" algn="just" defTabSz="367791">
              <a:lnSpc>
                <a:spcPct val="95000"/>
              </a:lnSpc>
              <a:defRPr/>
            </a:pPr>
            <a:r>
              <a:rPr lang="ru" sz="2000" b="0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❖	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дети в возрасте до 18 лет, либо дети, достигшие возраста 18 лет и обучающиеся по очной форме по основным образовательным программам в образовательных организациях до окончания ими такого обучения, но не дольше чем до достижения ими возраста 23 года.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50" y="0"/>
            <a:ext cx="9144000" cy="624839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Основные понятия и определения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-8549" y="6257925"/>
            <a:ext cx="9146876" cy="59827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ППРФ №216 п.3</a:t>
            </a:r>
            <a:endParaRPr b="1">
              <a:latin typeface="Tinos"/>
              <a:cs typeface="Tinos"/>
            </a:endParaRPr>
          </a:p>
        </p:txBody>
      </p:sp>
      <p:sp>
        <p:nvSpPr>
          <p:cNvPr id="2046633855" name="TextBox 2046633854"/>
          <p:cNvSpPr txBox="1"/>
          <p:nvPr/>
        </p:nvSpPr>
        <p:spPr bwMode="auto">
          <a:xfrm>
            <a:off x="1513" y="675196"/>
            <a:ext cx="9128188" cy="1469483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112999"/>
              </a:lnSpc>
              <a:spcAft>
                <a:spcPts val="629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Первоочередное жизнеобеспечение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совокупность взаимоувязанных и согласованных по времени, месту проведения и ресурсам мероприятий, направленных на создание и поддержание условий для сохранения жизни и поддержания здоровья эвакуируемого населения</a:t>
            </a:r>
            <a:endParaRPr sz="2000">
              <a:latin typeface="Tinos"/>
              <a:cs typeface="Tinos"/>
            </a:endParaRPr>
          </a:p>
        </p:txBody>
      </p:sp>
      <p:sp>
        <p:nvSpPr>
          <p:cNvPr id="2132666713" name="TextBox 2132666712"/>
          <p:cNvSpPr txBox="1"/>
          <p:nvPr/>
        </p:nvSpPr>
        <p:spPr bwMode="auto">
          <a:xfrm>
            <a:off x="1513" y="2256345"/>
            <a:ext cx="9109138" cy="1813904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112999"/>
              </a:lnSpc>
              <a:spcAft>
                <a:spcPts val="629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Рассредоточение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особый вид эвакуации, предусматривающий проведение мероприятий по организованному перемещению работников, продолжающих производственную, трудовую, хозяйственную и служебную деятельность (далее -экономическая деятельность), из зон опасностей для проживания и отдыха в безопасные районы и обратно</a:t>
            </a:r>
            <a:endParaRPr sz="2000">
              <a:latin typeface="Tinos"/>
              <a:cs typeface="Tinos"/>
            </a:endParaRPr>
          </a:p>
        </p:txBody>
      </p:sp>
      <p:sp>
        <p:nvSpPr>
          <p:cNvPr id="68335540" name="TextBox 68335539"/>
          <p:cNvSpPr txBox="1"/>
          <p:nvPr/>
        </p:nvSpPr>
        <p:spPr bwMode="auto">
          <a:xfrm>
            <a:off x="-8550" y="4190820"/>
            <a:ext cx="9136632" cy="768456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111000"/>
              </a:lnSpc>
              <a:spcAft>
                <a:spcPts val="629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Реэвакуация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– комплекс мероприятий по организованному возвращению населения из безопасных районов в места проживания (пребывания)</a:t>
            </a:r>
            <a:endParaRPr sz="2000">
              <a:latin typeface="Tinos"/>
              <a:cs typeface="Tinos"/>
            </a:endParaRPr>
          </a:p>
        </p:txBody>
      </p:sp>
      <p:sp>
        <p:nvSpPr>
          <p:cNvPr id="1913033289" name="TextBox 1913033288"/>
          <p:cNvSpPr txBox="1"/>
          <p:nvPr/>
        </p:nvSpPr>
        <p:spPr bwMode="auto">
          <a:xfrm>
            <a:off x="2052" y="5067659"/>
            <a:ext cx="9136273" cy="1115927"/>
          </a:xfrm>
          <a:prstGeom prst="rect">
            <a:avLst/>
          </a:prstGeom>
          <a:gradFill>
            <a:gsLst>
              <a:gs pos="0">
                <a:srgbClr val="F77676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112000"/>
              </a:lnSpc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Территория полной эвакуации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– территория в пределах зоны ведения военных действий, с которой предусматривается эвакуация населения в максимально возможных объемах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524" y="-9524"/>
            <a:ext cx="9124949" cy="561974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99"/>
                </a:solidFill>
                <a:latin typeface="Calibri"/>
              </a:rPr>
              <a:t>Требования к созданию безопасных районов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57199" y="4242434"/>
            <a:ext cx="8991600" cy="549554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456185479" name="TextBox 456185478"/>
          <p:cNvSpPr txBox="1"/>
          <p:nvPr/>
        </p:nvSpPr>
        <p:spPr bwMode="auto">
          <a:xfrm>
            <a:off x="-8550" y="676273"/>
            <a:ext cx="9146623" cy="1797790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629"/>
              </a:spcAft>
              <a:defRPr/>
            </a:pPr>
            <a:r>
              <a:rPr lang="ru" sz="2200" b="1" i="0" u="none" strike="noStrike" cap="none" spc="0">
                <a:solidFill>
                  <a:srgbClr val="FF1717"/>
                </a:solidFill>
                <a:latin typeface="Tinos"/>
                <a:ea typeface="Tinos"/>
                <a:cs typeface="Tinos"/>
              </a:rPr>
              <a:t>Безопасные районы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создаются в субъектах Российской Федерации для размещения эвакуированного населения.</a:t>
            </a:r>
            <a:endParaRPr sz="2200">
              <a:latin typeface="Tinos"/>
              <a:cs typeface="Tinos"/>
            </a:endParaRPr>
          </a:p>
          <a:p>
            <a:pPr marL="0" marR="0" indent="0" algn="just">
              <a:lnSpc>
                <a:spcPct val="97000"/>
              </a:lnSpc>
              <a:spcAft>
                <a:spcPts val="629"/>
              </a:spcAft>
              <a:defRPr/>
            </a:pPr>
            <a:r>
              <a:rPr lang="ru" sz="2200" b="1" i="0" u="none" strike="noStrike" cap="none" spc="0">
                <a:solidFill>
                  <a:srgbClr val="FF1717"/>
                </a:solidFill>
                <a:latin typeface="Tinos"/>
                <a:ea typeface="Tinos"/>
                <a:cs typeface="Tinos"/>
              </a:rPr>
              <a:t>Безопасные районы</a:t>
            </a:r>
            <a:r>
              <a:rPr lang="ru" sz="22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выбираются заблаговременно в мирное время и устанавливаются (закрепляются) нормативными правовыми актами субъектов Российской Федерации.</a:t>
            </a:r>
            <a:endParaRPr sz="2200">
              <a:latin typeface="Tinos"/>
              <a:cs typeface="Tinos"/>
            </a:endParaRPr>
          </a:p>
        </p:txBody>
      </p:sp>
      <p:sp>
        <p:nvSpPr>
          <p:cNvPr id="835753086" name="TextBox 835753085"/>
          <p:cNvSpPr txBox="1"/>
          <p:nvPr/>
        </p:nvSpPr>
        <p:spPr bwMode="auto">
          <a:xfrm>
            <a:off x="-18073" y="3009898"/>
            <a:ext cx="9165208" cy="1067464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629"/>
              </a:spcAft>
              <a:defRPr/>
            </a:pPr>
            <a:r>
              <a:rPr lang="ru" sz="2200" b="1" i="0" u="none" strike="noStrike" cap="none" spc="0">
                <a:solidFill>
                  <a:srgbClr val="FF1717"/>
                </a:solidFill>
                <a:latin typeface="Tinos"/>
                <a:ea typeface="Tinos"/>
                <a:cs typeface="Tinos"/>
              </a:rPr>
              <a:t>При выборе безопасных районов</a:t>
            </a:r>
            <a:r>
              <a:rPr lang="ru" sz="22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их расположение согласовывается с территориальными органами военного управления и Главным управлением МЧС России по субъекту Российской Федерации.</a:t>
            </a:r>
            <a:endParaRPr sz="2200">
              <a:latin typeface="Tinos"/>
              <a:cs typeface="Tinos"/>
            </a:endParaRPr>
          </a:p>
        </p:txBody>
      </p:sp>
      <p:sp>
        <p:nvSpPr>
          <p:cNvPr id="552163552" name="TextBox 552163551"/>
          <p:cNvSpPr txBox="1"/>
          <p:nvPr/>
        </p:nvSpPr>
        <p:spPr bwMode="auto">
          <a:xfrm>
            <a:off x="-8550" y="4467583"/>
            <a:ext cx="9165568" cy="1717907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200" b="1" i="0" u="none" strike="noStrike" cap="none" spc="0">
                <a:solidFill>
                  <a:srgbClr val="FF1717"/>
                </a:solidFill>
                <a:latin typeface="Tinos"/>
                <a:ea typeface="Tinos"/>
                <a:cs typeface="Tinos"/>
              </a:rPr>
              <a:t>В целях размещения эвакуированного населения</a:t>
            </a:r>
            <a:r>
              <a:rPr lang="ru" sz="22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в безопасных районах исполнительные органы субъектов Российской Федерации во взаимодействии с органами местного самоуправления осуществляют мероприятия по определению и (или) </a:t>
            </a:r>
            <a:r>
              <a:rPr lang="ru" sz="2200" b="1" i="0" u="none" strike="noStrike" cap="none" spc="0">
                <a:solidFill>
                  <a:srgbClr val="FF1717"/>
                </a:solidFill>
                <a:latin typeface="Tinos"/>
                <a:ea typeface="Tinos"/>
                <a:cs typeface="Tinos"/>
              </a:rPr>
              <a:t>созданию пунктов временного размещения и питания.</a:t>
            </a:r>
            <a:endParaRPr sz="2200">
              <a:solidFill>
                <a:srgbClr val="FF1717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124712"/>
            <a:ext cx="1676400" cy="47762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0" y="9524"/>
            <a:ext cx="9173549" cy="71437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Зоны опасностей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865375" y="1258443"/>
            <a:ext cx="6984323" cy="494155"/>
          </a:xfrm>
          <a:prstGeom prst="rect">
            <a:avLst/>
          </a:prstGeom>
          <a:solidFill>
            <a:srgbClr val="CB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Зоны опасностей включают в себя: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913000" y="1947861"/>
            <a:ext cx="6936698" cy="3953065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  <a:alpha val="99999"/>
                </a:schemeClr>
              </a:gs>
              <a:gs pos="100000">
                <a:srgbClr val="FFFFFF">
                  <a:alpha val="99999"/>
                </a:srgbClr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defTabSz="273304">
              <a:spcAft>
                <a:spcPts val="280"/>
              </a:spcAft>
              <a:tabLst>
                <a:tab pos="273304" algn="l"/>
              </a:tabLst>
              <a:defRPr/>
            </a:pPr>
            <a:r>
              <a:rPr lang="en-US" sz="2600">
                <a:solidFill>
                  <a:srgbClr val="800000"/>
                </a:solidFill>
                <a:latin typeface="Arial"/>
              </a:rPr>
              <a:t>•</a:t>
            </a:r>
            <a:r>
              <a:rPr lang="ru" sz="2200">
                <a:solidFill>
                  <a:srgbClr val="800000"/>
                </a:solidFill>
                <a:latin typeface="Calibri"/>
              </a:rPr>
              <a:t>	</a:t>
            </a:r>
            <a:r>
              <a:rPr lang="ru" sz="2200">
                <a:latin typeface="Calibri"/>
              </a:rPr>
              <a:t> </a:t>
            </a:r>
            <a:r>
              <a:rPr lang="ru" sz="2200">
                <a:latin typeface="Tinos"/>
                <a:ea typeface="Tinos"/>
                <a:cs typeface="Tinos"/>
              </a:rPr>
              <a:t>зоны сильных разрушений;</a:t>
            </a:r>
            <a:endParaRPr>
              <a:latin typeface="Tinos"/>
              <a:cs typeface="Tinos"/>
            </a:endParaRPr>
          </a:p>
          <a:p>
            <a:pPr marL="0" marR="0" indent="0" defTabSz="273304">
              <a:spcAft>
                <a:spcPts val="280"/>
              </a:spcAft>
              <a:tabLst>
                <a:tab pos="273304" algn="l"/>
              </a:tabLst>
              <a:defRPr/>
            </a:pPr>
            <a:r>
              <a:rPr lang="ru" sz="2600">
                <a:solidFill>
                  <a:srgbClr val="800000"/>
                </a:solidFill>
                <a:latin typeface="Tinos"/>
                <a:ea typeface="Tinos"/>
                <a:cs typeface="Tinos"/>
              </a:rPr>
              <a:t>•</a:t>
            </a:r>
            <a:r>
              <a:rPr lang="ru" sz="2200">
                <a:solidFill>
                  <a:srgbClr val="8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 зоны сплошных пожаров;</a:t>
            </a:r>
            <a:endParaRPr>
              <a:latin typeface="Tinos"/>
              <a:cs typeface="Tinos"/>
            </a:endParaRPr>
          </a:p>
          <a:p>
            <a:pPr marL="0" marR="0" indent="0" defTabSz="273304">
              <a:spcAft>
                <a:spcPts val="280"/>
              </a:spcAft>
              <a:tabLst>
                <a:tab pos="273304" algn="l"/>
              </a:tabLst>
              <a:defRPr/>
            </a:pPr>
            <a:r>
              <a:rPr lang="ru" sz="2600">
                <a:solidFill>
                  <a:srgbClr val="800000"/>
                </a:solidFill>
                <a:latin typeface="Tinos"/>
                <a:ea typeface="Tinos"/>
                <a:cs typeface="Tinos"/>
              </a:rPr>
              <a:t>•</a:t>
            </a:r>
            <a:r>
              <a:rPr lang="ru" sz="2200">
                <a:solidFill>
                  <a:srgbClr val="8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 зоны радиоактивного заражения (загрязнения);</a:t>
            </a:r>
            <a:endParaRPr>
              <a:latin typeface="Tinos"/>
              <a:cs typeface="Tinos"/>
            </a:endParaRPr>
          </a:p>
          <a:p>
            <a:pPr marL="0" marR="0" indent="0" defTabSz="273304">
              <a:spcAft>
                <a:spcPts val="280"/>
              </a:spcAft>
              <a:tabLst>
                <a:tab pos="273304" algn="l"/>
              </a:tabLst>
              <a:defRPr/>
            </a:pPr>
            <a:r>
              <a:rPr lang="ru" sz="2600">
                <a:solidFill>
                  <a:srgbClr val="800000"/>
                </a:solidFill>
                <a:latin typeface="Tinos"/>
                <a:ea typeface="Tinos"/>
                <a:cs typeface="Tinos"/>
              </a:rPr>
              <a:t>•</a:t>
            </a:r>
            <a:r>
              <a:rPr lang="ru" sz="2200">
                <a:solidFill>
                  <a:srgbClr val="8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 зоны химического заражения (загрязнения);</a:t>
            </a:r>
            <a:endParaRPr>
              <a:latin typeface="Tinos"/>
              <a:cs typeface="Tinos"/>
            </a:endParaRPr>
          </a:p>
          <a:p>
            <a:pPr marL="0" marR="0" indent="0" defTabSz="273304">
              <a:spcAft>
                <a:spcPts val="280"/>
              </a:spcAft>
              <a:tabLst>
                <a:tab pos="273304" algn="l"/>
              </a:tabLst>
              <a:defRPr/>
            </a:pPr>
            <a:r>
              <a:rPr lang="ru" sz="2600">
                <a:solidFill>
                  <a:srgbClr val="800000"/>
                </a:solidFill>
                <a:latin typeface="Tinos"/>
                <a:ea typeface="Tinos"/>
                <a:cs typeface="Tinos"/>
              </a:rPr>
              <a:t>•</a:t>
            </a:r>
            <a:r>
              <a:rPr lang="ru" sz="2200">
                <a:solidFill>
                  <a:srgbClr val="8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 зона биологического заражения (загрязнения);</a:t>
            </a:r>
            <a:endParaRPr>
              <a:latin typeface="Tinos"/>
              <a:cs typeface="Tinos"/>
            </a:endParaRPr>
          </a:p>
          <a:p>
            <a:pPr marL="0" marR="0" indent="0" defTabSz="273304">
              <a:spcAft>
                <a:spcPts val="280"/>
              </a:spcAft>
              <a:tabLst>
                <a:tab pos="273304" algn="l"/>
              </a:tabLst>
              <a:defRPr/>
            </a:pPr>
            <a:r>
              <a:rPr lang="ru" sz="2600">
                <a:solidFill>
                  <a:srgbClr val="800000"/>
                </a:solidFill>
                <a:latin typeface="Tinos"/>
                <a:ea typeface="Tinos"/>
                <a:cs typeface="Tinos"/>
              </a:rPr>
              <a:t>•</a:t>
            </a:r>
            <a:r>
              <a:rPr lang="ru" sz="2200">
                <a:solidFill>
                  <a:srgbClr val="8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 зоны катастрофического затопления;</a:t>
            </a:r>
            <a:endParaRPr>
              <a:latin typeface="Tinos"/>
              <a:cs typeface="Tinos"/>
            </a:endParaRPr>
          </a:p>
          <a:p>
            <a:pPr marL="0" marR="0" indent="0" defTabSz="273304">
              <a:tabLst>
                <a:tab pos="273304" algn="l"/>
              </a:tabLst>
              <a:defRPr/>
            </a:pPr>
            <a:r>
              <a:rPr lang="ru" sz="2600">
                <a:solidFill>
                  <a:srgbClr val="800000"/>
                </a:solidFill>
                <a:latin typeface="Tinos"/>
                <a:ea typeface="Tinos"/>
                <a:cs typeface="Tinos"/>
              </a:rPr>
              <a:t>•</a:t>
            </a:r>
            <a:r>
              <a:rPr lang="ru" sz="2200">
                <a:solidFill>
                  <a:srgbClr val="8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 зоны ведения военных действий.</a:t>
            </a:r>
            <a:endParaRPr>
              <a:latin typeface="Tinos"/>
              <a:cs typeface="Tinos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0" y="6004940"/>
            <a:ext cx="9173549" cy="834008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Зоны опасностей отражаются в Плане эвакуации и рассредоточения населения, материальных и культурных ценностей территории (организации).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27599" y="-9524"/>
            <a:ext cx="9191624" cy="504824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Зоны опасностей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-27599" y="5615559"/>
            <a:ext cx="9165569" cy="1170432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FF99"/>
                </a:solidFill>
                <a:latin typeface="Calibri"/>
              </a:rPr>
              <a:t>Данные о границах зон опасностей и безопасных районах в целях планирования эвакуации населения доводятся органами местного самоуправления до организаций, расположенных на соответствующих территориях.</a:t>
            </a:r>
            <a:endParaRPr/>
          </a:p>
        </p:txBody>
      </p:sp>
      <p:sp>
        <p:nvSpPr>
          <p:cNvPr id="1218212676" name="TextBox 1218212675"/>
          <p:cNvSpPr txBox="1"/>
          <p:nvPr/>
        </p:nvSpPr>
        <p:spPr bwMode="auto">
          <a:xfrm>
            <a:off x="-27599" y="876299"/>
            <a:ext cx="9165569" cy="1274423"/>
          </a:xfrm>
          <a:prstGeom prst="rect">
            <a:avLst/>
          </a:prstGeom>
          <a:gradFill>
            <a:gsLst>
              <a:gs pos="0">
                <a:srgbClr val="9664D9">
                  <a:alpha val="49999"/>
                </a:srgbClr>
              </a:gs>
              <a:gs pos="100000">
                <a:srgbClr val="FFFFFF">
                  <a:alpha val="49999"/>
                </a:srgbClr>
              </a:gs>
            </a:gsLst>
            <a:lin ang="5400000" scaled="1"/>
          </a:gradFill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279"/>
              </a:spcAft>
              <a:defRPr/>
            </a:pPr>
            <a:r>
              <a:rPr lang="ru" sz="20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Границы зон опасностей</a:t>
            </a:r>
            <a:r>
              <a:rPr lang="ru" sz="2000" b="0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определяются исполнительными органами субъектов РФ, устанавливаются заблаговременно (в мирное время) и закрепляются правовыми актами субъектов РФ по согласованию с соответствующими органами управления военных округов и территориальными органами МЧС России.</a:t>
            </a:r>
            <a:endParaRPr sz="2000">
              <a:latin typeface="Tinos"/>
              <a:cs typeface="Tinos"/>
            </a:endParaRPr>
          </a:p>
        </p:txBody>
      </p:sp>
      <p:sp>
        <p:nvSpPr>
          <p:cNvPr id="2101234040" name="TextBox 2101234039"/>
          <p:cNvSpPr txBox="1"/>
          <p:nvPr/>
        </p:nvSpPr>
        <p:spPr bwMode="auto">
          <a:xfrm>
            <a:off x="-10604" y="2726075"/>
            <a:ext cx="9166649" cy="2428092"/>
          </a:xfrm>
          <a:prstGeom prst="rect">
            <a:avLst/>
          </a:prstGeom>
          <a:gradFill>
            <a:gsLst>
              <a:gs pos="0">
                <a:srgbClr val="9664D9">
                  <a:alpha val="49999"/>
                </a:srgbClr>
              </a:gs>
              <a:gs pos="100000">
                <a:srgbClr val="FFFFFF">
                  <a:alpha val="49999"/>
                </a:srgbClr>
              </a:gs>
            </a:gsLst>
            <a:lin ang="5400000" scaled="1"/>
          </a:gradFill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ctr">
              <a:lnSpc>
                <a:spcPct val="97000"/>
              </a:lnSpc>
              <a:spcAft>
                <a:spcPts val="699"/>
              </a:spcAft>
              <a:defRPr/>
            </a:pPr>
            <a:r>
              <a:rPr lang="ru" sz="20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Границы зон опасностей и безопасные районы определяются на основании:</a:t>
            </a:r>
            <a:endParaRPr sz="2000">
              <a:latin typeface="Tinos"/>
              <a:cs typeface="Tinos"/>
            </a:endParaRPr>
          </a:p>
          <a:p>
            <a:pPr marL="0" marR="0" indent="0" algn="just" defTabSz="536447">
              <a:lnSpc>
                <a:spcPct val="97000"/>
              </a:lnSpc>
              <a:spcAft>
                <a:spcPts val="699"/>
              </a:spcAft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а)	зон опасностей, рассчитываемых в соответствии с методикой, разрабатываемой МЧС России;</a:t>
            </a:r>
            <a:endParaRPr sz="2000">
              <a:latin typeface="Tinos"/>
              <a:cs typeface="Tinos"/>
            </a:endParaRPr>
          </a:p>
          <a:p>
            <a:pPr marL="0" marR="0" indent="0" algn="just" defTabSz="536447">
              <a:lnSpc>
                <a:spcPct val="97000"/>
              </a:lnSpc>
              <a:spcAft>
                <a:spcPts val="699"/>
              </a:spcAft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б)	частных исходных данных для планирования мероприятий по гражданской обороне и защите населения на плановый период, доводимых МЧС России;</a:t>
            </a:r>
            <a:endParaRPr sz="2000">
              <a:latin typeface="Tinos"/>
              <a:cs typeface="Tinos"/>
            </a:endParaRPr>
          </a:p>
          <a:p>
            <a:pPr marL="0" marR="0" indent="0" algn="just" defTabSz="536447">
              <a:lnSpc>
                <a:spcPct val="97000"/>
              </a:lnSpc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в)	зон ведения военных действий и границ территорий полной эвакуации, устанавливаемых и доводимых органами управления военных округов.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542544"/>
            <a:ext cx="2124456" cy="54345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2306024" y="2276856"/>
            <a:ext cx="6534149" cy="2066544"/>
          </a:xfrm>
          <a:prstGeom prst="rect">
            <a:avLst/>
          </a:prstGeom>
          <a:noFill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Порядок </a:t>
            </a: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проведения эвакуации населения, материальных и культурных ценностей при угрозе возникновения или возникновении чрезвычайных ситуаций</a:t>
            </a:r>
            <a:endParaRPr b="1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9524" y="16763"/>
            <a:ext cx="9163049" cy="1097660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6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Эвакуация населения при угрозе или возникновении</a:t>
            </a:r>
            <a:endParaRPr sz="2600"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6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чрезвычайных ситуаций осуществляется согласно</a:t>
            </a:r>
            <a:endParaRPr sz="2600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-9524" y="1400174"/>
            <a:ext cx="9163049" cy="4629150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  <a:alpha val="99999"/>
                </a:schemeClr>
              </a:gs>
              <a:gs pos="100000">
                <a:srgbClr val="FFFFFF">
                  <a:alpha val="99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114999"/>
              </a:lnSpc>
              <a:defRPr/>
            </a:pPr>
            <a:r>
              <a:rPr lang="ru" sz="2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Правил проведения эвакуационных мероприятий при угрозе возникновения или возникновении чрезвычайных ситуаций природного и техногенного характера </a:t>
            </a:r>
            <a:r>
              <a:rPr lang="ru" sz="2800" b="1">
                <a:latin typeface="Tinos"/>
                <a:ea typeface="Tinos"/>
                <a:cs typeface="Tinos"/>
              </a:rPr>
              <a:t>утвержденными</a:t>
            </a:r>
            <a:endParaRPr sz="2800">
              <a:latin typeface="Tinos"/>
              <a:cs typeface="Tinos"/>
            </a:endParaRPr>
          </a:p>
          <a:p>
            <a:pPr marL="0" marR="0" indent="0" algn="ctr">
              <a:lnSpc>
                <a:spcPct val="114999"/>
              </a:lnSpc>
              <a:defRPr/>
            </a:pPr>
            <a:r>
              <a:rPr lang="ru" sz="2800">
                <a:latin typeface="Tinos"/>
                <a:ea typeface="Tinos"/>
                <a:cs typeface="Tinos"/>
              </a:rPr>
              <a:t>Постановлением Правительства Российской Федерации </a:t>
            </a:r>
            <a:endParaRPr lang="ru" sz="2800" b="1">
              <a:solidFill>
                <a:srgbClr val="A50021"/>
              </a:solidFill>
              <a:latin typeface="Tinos"/>
              <a:ea typeface="Tinos"/>
              <a:cs typeface="Tinos"/>
            </a:endParaRPr>
          </a:p>
          <a:p>
            <a:pPr marL="0" marR="0" indent="0" algn="ctr">
              <a:lnSpc>
                <a:spcPct val="114999"/>
              </a:lnSpc>
              <a:defRPr/>
            </a:pPr>
            <a:r>
              <a:rPr lang="ru" sz="2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от 19 сентября 2022 №1654</a:t>
            </a:r>
            <a:endParaRPr sz="2800">
              <a:solidFill>
                <a:srgbClr val="FF1717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9137903" cy="71437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20074" y="2628900"/>
            <a:ext cx="8467724" cy="141274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119000"/>
              </a:lnSpc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действия по перемещению граждан Российской Федерации, иностранных граждан и лиц без гражданства, находящихся на территории Российской Федерации, материальных и культурных ценностей с</a:t>
            </a:r>
            <a:endParaRPr b="1"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0"/>
            <a:ext cx="9137903" cy="942975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Эвакуация при угрозе возникновения или возникновении чрезвычайных ситуаций (ППРФ №1654)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50" y="9524"/>
            <a:ext cx="9153524" cy="952499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при угрозе возникновения или возникновении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чрезвычайных ситуаций (ППРФ №1654)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48599" y="1323974"/>
            <a:ext cx="9029700" cy="5019674"/>
          </a:xfrm>
          <a:prstGeom prst="flowChartAlternateProcess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110000"/>
              </a:lnSpc>
              <a:defRPr/>
            </a:pPr>
            <a:r>
              <a:rPr lang="ru" sz="2800">
                <a:latin typeface="Tinos"/>
                <a:ea typeface="Tinos"/>
                <a:cs typeface="Tinos"/>
              </a:rPr>
              <a:t>Эвакуационные мероприятия при угрозе возникновения или возникновении ЧС территории, на которой существует угроза возникновения чрезвычайной ситуации, или из зоны чрезвычайной ситуации в безопасные районы (места) </a:t>
            </a:r>
            <a:r>
              <a:rPr lang="ru" sz="32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осуществляются как в мирное, так и в военное время.</a:t>
            </a:r>
            <a:endParaRPr>
              <a:solidFill>
                <a:srgbClr val="FF1717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74" y="9524"/>
            <a:ext cx="9134474" cy="914399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Эвакуация при угрозе возникновения или возникновении</a:t>
            </a: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чрезвычайных ситуаций (ППРФ №1654)</a:t>
            </a:r>
            <a:endParaRPr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907921" y="1123949"/>
            <a:ext cx="7427426" cy="1285875"/>
          </a:xfrm>
          <a:prstGeom prst="flowChartAlternateProcess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spcBef>
                <a:spcPts val="1190"/>
              </a:spcBef>
              <a:defRPr/>
            </a:pPr>
            <a:r>
              <a:rPr lang="ru" sz="2400" b="1">
                <a:solidFill>
                  <a:srgbClr val="0070C0"/>
                </a:solidFill>
                <a:latin typeface="Tinos"/>
                <a:ea typeface="Tinos"/>
                <a:cs typeface="Tinos"/>
              </a:rPr>
              <a:t>Цели проведения эвакуации при угрозе или возникновении ЧС</a:t>
            </a:r>
            <a:endParaRPr>
              <a:solidFill>
                <a:srgbClr val="0070C0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524849" y="2769869"/>
            <a:ext cx="8124824" cy="3602735"/>
          </a:xfrm>
          <a:prstGeom prst="flowChartAlternateProcess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349965" marR="0" indent="-349965" algn="just" defTabSz="331216">
              <a:lnSpc>
                <a:spcPct val="97000"/>
              </a:lnSpc>
              <a:spcAft>
                <a:spcPts val="1820"/>
              </a:spcAft>
              <a:buFont typeface="Wingdings"/>
              <a:buChar char="Ø"/>
              <a:tabLst>
                <a:tab pos="331216" algn="l"/>
              </a:tabLst>
              <a:defRPr/>
            </a:pP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Спасение</a:t>
            </a:r>
            <a:r>
              <a:rPr lang="ru" sz="24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жизни и сохранения здоровья людей, находящихся на территориях, на которых существует угроза возникновения чрезвычайных ситуаций, или в зонах чрезвычайных ситуаций.</a:t>
            </a:r>
            <a:endParaRPr>
              <a:latin typeface="Tinos"/>
              <a:cs typeface="Tinos"/>
            </a:endParaRPr>
          </a:p>
          <a:p>
            <a:pPr marL="360978" marR="0" indent="-360978" algn="just" defTabSz="334264">
              <a:lnSpc>
                <a:spcPct val="96000"/>
              </a:lnSpc>
              <a:spcAft>
                <a:spcPts val="1820"/>
              </a:spcAft>
              <a:buFont typeface="Wingdings"/>
              <a:buChar char="Ø"/>
              <a:tabLst>
                <a:tab pos="334264" algn="l"/>
              </a:tabLst>
              <a:defRPr/>
            </a:pP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Снижение</a:t>
            </a:r>
            <a:r>
              <a:rPr lang="ru" sz="24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материальных потерь при чрезвычайных ситуациях.</a:t>
            </a:r>
            <a:endParaRPr>
              <a:latin typeface="Tinos"/>
              <a:cs typeface="Tinos"/>
            </a:endParaRPr>
          </a:p>
          <a:p>
            <a:pPr marL="360978" marR="0" indent="-360978" algn="just" defTabSz="337312">
              <a:lnSpc>
                <a:spcPct val="97000"/>
              </a:lnSpc>
              <a:buFont typeface="Wingdings"/>
              <a:buChar char="Ø"/>
              <a:tabLst>
                <a:tab pos="337312" algn="l"/>
              </a:tabLst>
              <a:defRPr/>
            </a:pP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Сохранение</a:t>
            </a:r>
            <a:r>
              <a:rPr lang="ru" sz="24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материальных и культурных ценностей при чрезвычайных ситуациях.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3261360"/>
            <a:ext cx="9144000" cy="35844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0" y="0"/>
            <a:ext cx="9143999" cy="933449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при угрозе возникновения или возникновении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чрезвычайных ситуаций (ППРФ №1654)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1109471"/>
            <a:ext cx="9144000" cy="1027175"/>
          </a:xfrm>
          <a:prstGeom prst="rect">
            <a:avLst/>
          </a:prstGeom>
          <a:gradFill>
            <a:gsLst>
              <a:gs pos="0">
                <a:srgbClr val="FFC000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0000"/>
              </a:lnSpc>
              <a:defRPr/>
            </a:pP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Эвакуация населения, материальных и культурных ценностей проводится из зон возможного возникновения ЧС или из зон действующих ЧС.</a:t>
            </a:r>
            <a:endParaRPr b="1">
              <a:solidFill>
                <a:srgbClr val="FF1717"/>
              </a:solidFill>
              <a:latin typeface="Tinos"/>
              <a:cs typeface="Tinos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2352674"/>
            <a:ext cx="9143999" cy="981073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44000">
                <a:srgbClr val="EFAC76"/>
              </a:gs>
              <a:gs pos="47000">
                <a:srgbClr val="F0B17E"/>
              </a:gs>
              <a:gs pos="48000">
                <a:srgbClr val="F0B280"/>
              </a:gs>
              <a:gs pos="86000">
                <a:srgbClr val="FBEADD"/>
              </a:gs>
              <a:gs pos="100000">
                <a:srgbClr val="FFFFFF"/>
              </a:gs>
            </a:gsLst>
            <a:lin ang="5400000" scaled="1"/>
          </a:gra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0070C0"/>
                </a:solidFill>
                <a:latin typeface="Tinos"/>
                <a:ea typeface="Tinos"/>
                <a:cs typeface="Tinos"/>
              </a:rPr>
              <a:t>Особенности проведения эвакуации при угрозе возникновения или возникновении ЧС определяются:</a:t>
            </a:r>
            <a:endParaRPr>
              <a:solidFill>
                <a:srgbClr val="0070C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27599" y="9524"/>
            <a:ext cx="9191624" cy="981073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при угрозе возникновения или возникновении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чрезвычайных ситуаций (ППРФ №1654)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694944" y="1114424"/>
            <a:ext cx="7935680" cy="800100"/>
          </a:xfrm>
          <a:prstGeom prst="flowChartAlternateProcess">
            <a:avLst/>
          </a:prstGeom>
          <a:solidFill>
            <a:srgbClr val="006600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FFFF"/>
                </a:solidFill>
                <a:latin typeface="Tinos"/>
                <a:ea typeface="Tinos"/>
                <a:cs typeface="Tinos"/>
              </a:rPr>
              <a:t>Основные принципы проведения эвакуации при угрозе или возникновении ЧС</a:t>
            </a:r>
            <a:endParaRPr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296249" y="2000250"/>
            <a:ext cx="8591717" cy="4676774"/>
          </a:xfrm>
          <a:prstGeom prst="flowChartAlternateProcess">
            <a:avLst/>
          </a:prstGeom>
          <a:solidFill>
            <a:schemeClr val="bg2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635737" marR="0" indent="-405036" algn="just" defTabSz="519244">
              <a:lnSpc>
                <a:spcPct val="100000"/>
              </a:lnSpc>
              <a:buFont typeface="Wingdings"/>
              <a:buChar char="Ø"/>
              <a:tabLst>
                <a:tab pos="519244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Планирование и подготовка</a:t>
            </a:r>
            <a:r>
              <a:rPr lang="ru" sz="20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latin typeface="Tinos"/>
                <a:ea typeface="Tinos"/>
                <a:cs typeface="Tinos"/>
              </a:rPr>
              <a:t>маршрутов эвакуации, мест размещения населения, материальных и культурных ценностей в безопасных районах (местах);</a:t>
            </a:r>
            <a:endParaRPr>
              <a:latin typeface="Tinos"/>
              <a:cs typeface="Tinos"/>
            </a:endParaRPr>
          </a:p>
          <a:p>
            <a:pPr marL="635737" marR="0" indent="-405036" algn="just" defTabSz="525340">
              <a:lnSpc>
                <a:spcPct val="100000"/>
              </a:lnSpc>
              <a:buFont typeface="Wingdings"/>
              <a:buChar char="Ø"/>
              <a:tabLst>
                <a:tab pos="525340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Приоритетное использование</a:t>
            </a:r>
            <a:r>
              <a:rPr lang="ru" sz="20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latin typeface="Tinos"/>
                <a:ea typeface="Tinos"/>
                <a:cs typeface="Tinos"/>
              </a:rPr>
              <a:t>транспортных средств для проведения эвакуационных мероприятий;</a:t>
            </a:r>
            <a:endParaRPr>
              <a:latin typeface="Tinos"/>
              <a:cs typeface="Tinos"/>
            </a:endParaRPr>
          </a:p>
          <a:p>
            <a:pPr marL="635737" marR="0" indent="-405036" algn="just" defTabSz="525340">
              <a:lnSpc>
                <a:spcPct val="100000"/>
              </a:lnSpc>
              <a:buFont typeface="Wingdings"/>
              <a:buChar char="Ø"/>
              <a:tabLst>
                <a:tab pos="525340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Обеспечение охраны общественного порядка</a:t>
            </a:r>
            <a:r>
              <a:rPr lang="ru" sz="20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latin typeface="Tinos"/>
                <a:ea typeface="Tinos"/>
                <a:cs typeface="Tinos"/>
              </a:rPr>
              <a:t>и сохранение имущества населения в зонах ЧС при проведении эвакуационных мероприятий и в безопасных районах (местах);</a:t>
            </a:r>
            <a:endParaRPr>
              <a:latin typeface="Tinos"/>
              <a:cs typeface="Tinos"/>
            </a:endParaRPr>
          </a:p>
          <a:p>
            <a:pPr marL="635737" marR="0" indent="-405036" algn="just" defTabSz="534484">
              <a:lnSpc>
                <a:spcPct val="100000"/>
              </a:lnSpc>
              <a:buFont typeface="Wingdings"/>
              <a:buChar char="Ø"/>
              <a:tabLst>
                <a:tab pos="534484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Обеспечение возвращения граждан в места постоянного проживания</a:t>
            </a:r>
            <a:r>
              <a:rPr lang="ru" sz="2000">
                <a:latin typeface="Tinos"/>
                <a:ea typeface="Tinos"/>
                <a:cs typeface="Tinos"/>
              </a:rPr>
              <a:t>, а также материальных и культурных ценностей в места постоянного хранения после устранения угрозы возникновения чрезвычайной ситуации или ликвидации чрезвычайной ситуации;</a:t>
            </a:r>
            <a:endParaRPr>
              <a:latin typeface="Tinos"/>
              <a:cs typeface="Tinos"/>
            </a:endParaRPr>
          </a:p>
          <a:p>
            <a:pPr marL="635737" marR="0" indent="-405036" algn="just" defTabSz="516196">
              <a:lnSpc>
                <a:spcPct val="100000"/>
              </a:lnSpc>
              <a:buFont typeface="Wingdings"/>
              <a:buChar char="Ø"/>
              <a:tabLst>
                <a:tab pos="516196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Информирование населения</a:t>
            </a:r>
            <a:r>
              <a:rPr lang="ru" sz="20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latin typeface="Tinos"/>
                <a:ea typeface="Tinos"/>
                <a:cs typeface="Tinos"/>
              </a:rPr>
              <a:t>о ходе аварийно-спасательных и других неотложных работ.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953768"/>
            <a:ext cx="1609344" cy="24444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3130296"/>
            <a:ext cx="1575816" cy="12496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4507992"/>
            <a:ext cx="1572768" cy="1143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0" y="5766816"/>
            <a:ext cx="1575816" cy="109118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0" y="9524"/>
            <a:ext cx="9144974" cy="847724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при угрозе возникновения или возникновении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чрезвычайных ситуаций (ППРФ №1654)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0" y="1019174"/>
            <a:ext cx="9144974" cy="675512"/>
          </a:xfrm>
          <a:prstGeom prst="flowChartAlternateProcess">
            <a:avLst/>
          </a:prstGeom>
          <a:solidFill>
            <a:srgbClr val="1E4649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FFFF"/>
                </a:solidFill>
                <a:latin typeface="Tinos"/>
                <a:ea typeface="Tinos"/>
                <a:cs typeface="Tinos"/>
              </a:rPr>
              <a:t>При принятии решении о проведении эвакуации органы местного самоуправления, руководители организаций определяют:</a:t>
            </a:r>
            <a:endParaRPr>
              <a:latin typeface="Tinos"/>
              <a:cs typeface="Tinos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728215" y="1953767"/>
            <a:ext cx="7292934" cy="117652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Места сбора и посадки на транспорт эвакуируемого населения для перевозки (вывода) в безопасные районы (места), а также перечень материальных и культурных ценностей.</a:t>
            </a:r>
            <a:endParaRPr b="1">
              <a:solidFill>
                <a:schemeClr val="tx1"/>
              </a:solidFill>
              <a:latin typeface="Tinos"/>
              <a:cs typeface="Tinos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734311" y="3228975"/>
            <a:ext cx="7286837" cy="11510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Маршруты эвакуации, способы и сроки перевозки (вывода) населения, вывоза (выноса) материальных и культурных ценностей</a:t>
            </a:r>
            <a:endParaRPr sz="1800" b="1">
              <a:solidFill>
                <a:schemeClr val="tx1"/>
              </a:solidFill>
              <a:latin typeface="Tinos"/>
              <a:ea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с территории.</a:t>
            </a:r>
            <a:endParaRPr b="1">
              <a:solidFill>
                <a:schemeClr val="tx1"/>
              </a:solidFill>
              <a:latin typeface="Tinos"/>
              <a:cs typeface="Tino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725167" y="4507992"/>
            <a:ext cx="7295981" cy="107365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Перечень транспортных средств, привлекаемых для проведения эвакуационных мероприятий.</a:t>
            </a:r>
            <a:endParaRPr b="1">
              <a:solidFill>
                <a:schemeClr val="tx1"/>
              </a:solidFill>
              <a:latin typeface="Tinos"/>
              <a:cs typeface="Tinos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734525" y="5766815"/>
            <a:ext cx="7238999" cy="97688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Перечень развертываемых пунктов временного размещения в безопасных районах (местах), места хранения материальных и культурных ценностей.</a:t>
            </a:r>
            <a:endParaRPr b="1">
              <a:solidFill>
                <a:schemeClr val="tx1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2191" y="1810512"/>
            <a:ext cx="1594104" cy="37978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5733288"/>
            <a:ext cx="1572768" cy="10728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0" y="0"/>
            <a:ext cx="9115424" cy="804672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при угрозе возникновения или возникновении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чрезвычайных ситуаций (ППРФ №1654)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-20024" y="1047749"/>
            <a:ext cx="9135449" cy="903731"/>
          </a:xfrm>
          <a:prstGeom prst="flowChartAlternateProcess">
            <a:avLst/>
          </a:prstGeom>
          <a:solidFill>
            <a:srgbClr val="006600"/>
          </a:solidFill>
          <a:ln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9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После принятия решения на проведение эвакуации с территорий муниципальных образований органы местного самоуправления, руководители организаций обязаны: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1696806" y="1975104"/>
            <a:ext cx="7314224" cy="1187195"/>
          </a:xfrm>
          <a:prstGeom prst="flowChartAlternateProcess">
            <a:avLst/>
          </a:prstGeom>
          <a:gradFill>
            <a:gsLst>
              <a:gs pos="0">
                <a:srgbClr val="00B0F0"/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Провести оповещение населения</a:t>
            </a:r>
            <a:r>
              <a:rPr lang="ru" sz="2000" b="1">
                <a:solidFill>
                  <a:srgbClr val="1E4649"/>
                </a:solidFill>
                <a:latin typeface="Tinos"/>
                <a:ea typeface="Tinos"/>
                <a:cs typeface="Tinos"/>
              </a:rPr>
              <a:t>: о начале и порядке проведения эвакуационных мероприятий; о маршрутах эвакуации; о способах проведения эвакуационных мероприятий.</a:t>
            </a:r>
            <a:endParaRPr sz="2000"/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1696806" y="4533899"/>
            <a:ext cx="7314224" cy="1074420"/>
          </a:xfrm>
          <a:prstGeom prst="flowChartAlternateProcess">
            <a:avLst/>
          </a:prstGeom>
          <a:gradFill>
            <a:gsLst>
              <a:gs pos="0">
                <a:srgbClr val="00B0F0"/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Предоставить эвакуированным для временного проживания пункты временного размещения</a:t>
            </a:r>
            <a:r>
              <a:rPr lang="ru" sz="2000" b="1">
                <a:solidFill>
                  <a:srgbClr val="1E4649"/>
                </a:solidFill>
                <a:latin typeface="Tinos"/>
                <a:ea typeface="Tinos"/>
                <a:cs typeface="Tinos"/>
              </a:rPr>
              <a:t>, в которых обеспечить условия по их первоочередному жизнеобеспечению.</a:t>
            </a:r>
            <a:endParaRPr>
              <a:latin typeface="Tinos"/>
              <a:cs typeface="Tinos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1697526" y="5733287"/>
            <a:ext cx="7314224" cy="1010411"/>
          </a:xfrm>
          <a:prstGeom prst="flowChartAlternateProcess">
            <a:avLst/>
          </a:prstGeom>
          <a:gradFill>
            <a:gsLst>
              <a:gs pos="0">
                <a:srgbClr val="00B0F0"/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Обеспечить условия по первоочередному жизнеобеспечению эвакуированных.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458700595" name="TextBox 458700594"/>
          <p:cNvSpPr txBox="1"/>
          <p:nvPr/>
        </p:nvSpPr>
        <p:spPr bwMode="auto">
          <a:xfrm>
            <a:off x="1696806" y="3279933"/>
            <a:ext cx="7315303" cy="1084623"/>
          </a:xfrm>
          <a:prstGeom prst="flowChartAlternateProcess">
            <a:avLst/>
          </a:prstGeom>
          <a:gradFill>
            <a:gsLst>
              <a:gs pos="0">
                <a:srgbClr val="00B0F0"/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ctr">
              <a:lnSpc>
                <a:spcPct val="97000"/>
              </a:lnSpc>
              <a:spcAft>
                <a:spcPts val="1189"/>
              </a:spcAf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Организовать сбор и вывоз (вывод) эваконаселения из зон ЧС</a:t>
            </a:r>
            <a:r>
              <a:rPr lang="ru" sz="2000" b="1">
                <a:solidFill>
                  <a:srgbClr val="1E4649"/>
                </a:solidFill>
                <a:latin typeface="Tinos"/>
                <a:ea typeface="Tinos"/>
                <a:cs typeface="Tinos"/>
              </a:rPr>
              <a:t>, вывоз (вынос) материальных и культурных ценностей в безопасные районы (места).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974" y="9524"/>
            <a:ext cx="9153524" cy="781049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при угрозе возникновения или возникновении чрезвычайных ситуаций (ППРФ №1654)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974" y="883919"/>
            <a:ext cx="9153524" cy="992504"/>
          </a:xfrm>
          <a:prstGeom prst="rect">
            <a:avLst/>
          </a:prstGeom>
          <a:solidFill>
            <a:srgbClr val="CB00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Для планирования, подготовки и проведения эвакуационных мероприятий </a:t>
            </a: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 случае угрозы (возникновения) чрезвычайных ситуаций создаются следующие эвакуационные органы: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467824" y="2038349"/>
            <a:ext cx="7686673" cy="904874"/>
          </a:xfrm>
          <a:prstGeom prst="rect">
            <a:avLst/>
          </a:prstGeom>
          <a:gradFill>
            <a:gsLst>
              <a:gs pos="0">
                <a:srgbClr val="FF2B2B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>
              <a:defRPr/>
            </a:pPr>
            <a:r>
              <a:rPr lang="ru-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Эвакуационные комиссии</a:t>
            </a:r>
            <a:r>
              <a:rPr lang="ru-RU" sz="2000">
                <a:latin typeface="Tinos"/>
                <a:ea typeface="Tinos"/>
                <a:cs typeface="Tinos"/>
              </a:rPr>
              <a:t> </a:t>
            </a:r>
            <a:r>
              <a:rPr sz="2000">
                <a:latin typeface="Tinos"/>
                <a:ea typeface="Tinos"/>
                <a:cs typeface="Tinos"/>
              </a:rPr>
              <a:t>– </a:t>
            </a:r>
            <a:r>
              <a:rPr lang="ru-RU" sz="2000">
                <a:latin typeface="Tinos"/>
                <a:ea typeface="Tinos"/>
                <a:cs typeface="Tinos"/>
              </a:rPr>
              <a:t>осуществляют непосредственное управление эвакуационными мероприятиями</a:t>
            </a:r>
            <a:endParaRPr sz="2000">
              <a:latin typeface="Tinos"/>
              <a:cs typeface="Tinos"/>
            </a:endParaRPr>
          </a:p>
        </p:txBody>
      </p:sp>
      <p:sp>
        <p:nvSpPr>
          <p:cNvPr id="976641741" name="Прямоугольник 976641740"/>
          <p:cNvSpPr/>
          <p:nvPr/>
        </p:nvSpPr>
        <p:spPr bwMode="auto">
          <a:xfrm>
            <a:off x="1467823" y="3147383"/>
            <a:ext cx="7686672" cy="1300611"/>
          </a:xfrm>
          <a:prstGeom prst="rect">
            <a:avLst/>
          </a:prstGeom>
          <a:gradFill>
            <a:gsLst>
              <a:gs pos="0">
                <a:srgbClr val="FF2B2B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>
              <a:defRPr/>
            </a:pPr>
            <a:r>
              <a:rPr lang="ru-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Администрации пунктов временного размещения и питания (ПВР)</a:t>
            </a:r>
            <a:r>
              <a:rPr lang="ru-RU" sz="2000">
                <a:latin typeface="Tinos"/>
                <a:ea typeface="Tinos"/>
                <a:cs typeface="Tinos"/>
              </a:rPr>
              <a:t> </a:t>
            </a:r>
            <a:r>
              <a:rPr sz="2000">
                <a:latin typeface="Tinos"/>
                <a:ea typeface="Tinos"/>
                <a:cs typeface="Tinos"/>
              </a:rPr>
              <a:t>– </a:t>
            </a:r>
            <a:r>
              <a:rPr lang="ru-RU" sz="2000">
                <a:latin typeface="Tinos"/>
                <a:ea typeface="Tinos"/>
                <a:cs typeface="Tinos"/>
              </a:rPr>
              <a:t>предназначены для приема и регистрации эвакуированных, их кратковременного размещения по условиям первоочередного жизнеобеспечения</a:t>
            </a:r>
            <a:endParaRPr sz="2000">
              <a:latin typeface="Tinos"/>
              <a:cs typeface="Tinos"/>
            </a:endParaRPr>
          </a:p>
        </p:txBody>
      </p:sp>
      <p:sp>
        <p:nvSpPr>
          <p:cNvPr id="2089792058" name="Прямоугольник 2089792057"/>
          <p:cNvSpPr/>
          <p:nvPr/>
        </p:nvSpPr>
        <p:spPr bwMode="auto">
          <a:xfrm>
            <a:off x="1467823" y="4712178"/>
            <a:ext cx="7686672" cy="1146595"/>
          </a:xfrm>
          <a:prstGeom prst="rect">
            <a:avLst/>
          </a:prstGeom>
          <a:gradFill>
            <a:gsLst>
              <a:gs pos="0">
                <a:srgbClr val="FF2B2B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>
              <a:defRPr/>
            </a:pPr>
            <a:r>
              <a:rPr lang="ru-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Администрации пунктов длительного пребывания (ПДП)</a:t>
            </a:r>
            <a:r>
              <a:rPr lang="ru-RU" sz="2000">
                <a:latin typeface="Tinos"/>
                <a:ea typeface="Tinos"/>
                <a:cs typeface="Tinos"/>
              </a:rPr>
              <a:t> </a:t>
            </a:r>
            <a:r>
              <a:rPr sz="2000">
                <a:latin typeface="Tinos"/>
                <a:ea typeface="Tinos"/>
                <a:cs typeface="Tinos"/>
              </a:rPr>
              <a:t>– </a:t>
            </a:r>
            <a:r>
              <a:rPr lang="ru-RU" sz="2000">
                <a:latin typeface="Tinos"/>
                <a:ea typeface="Tinos"/>
                <a:cs typeface="Tinos"/>
              </a:rPr>
              <a:t>предназначены для долговременного размещения эвакуированных </a:t>
            </a:r>
            <a:r>
              <a:rPr sz="2000">
                <a:latin typeface="Tinos"/>
                <a:ea typeface="Tinos"/>
                <a:cs typeface="Tinos"/>
              </a:rPr>
              <a:t>и </a:t>
            </a:r>
            <a:r>
              <a:rPr lang="ru-RU" sz="2000">
                <a:latin typeface="Tinos"/>
                <a:ea typeface="Tinos"/>
                <a:cs typeface="Tinos"/>
              </a:rPr>
              <a:t>организации их жизнеобеспечения </a:t>
            </a:r>
            <a:endParaRPr sz="2000">
              <a:latin typeface="Tinos"/>
              <a:cs typeface="Tinos"/>
            </a:endParaRPr>
          </a:p>
        </p:txBody>
      </p:sp>
      <p:cxnSp>
        <p:nvCxnSpPr>
          <p:cNvPr id="2" name="Соединительная линия уступом 1"/>
          <p:cNvCxnSpPr>
            <a:cxnSpLocks/>
          </p:cNvCxnSpPr>
          <p:nvPr/>
        </p:nvCxnSpPr>
        <p:spPr bwMode="auto">
          <a:xfrm rot="5399976" flipV="1">
            <a:off x="-528342" y="3357562"/>
            <a:ext cx="3419474" cy="504824"/>
          </a:xfrm>
          <a:prstGeom prst="bentConnector2">
            <a:avLst/>
          </a:prstGeom>
          <a:ln w="38099" cap="flat" cmpd="sng" algn="ctr">
            <a:solidFill>
              <a:srgbClr val="FF1717"/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>
            <a:off x="946392" y="3797413"/>
            <a:ext cx="487414" cy="0"/>
          </a:xfrm>
          <a:prstGeom prst="line">
            <a:avLst/>
          </a:prstGeom>
          <a:ln w="38099" cap="flat" cmpd="sng" algn="ctr">
            <a:solidFill>
              <a:srgbClr val="FF1717"/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538161" name="Прямая соединительная линия 446538160"/>
          <p:cNvCxnSpPr>
            <a:cxnSpLocks/>
          </p:cNvCxnSpPr>
          <p:nvPr/>
        </p:nvCxnSpPr>
        <p:spPr bwMode="auto">
          <a:xfrm>
            <a:off x="928981" y="2490787"/>
            <a:ext cx="487414" cy="0"/>
          </a:xfrm>
          <a:prstGeom prst="line">
            <a:avLst/>
          </a:prstGeom>
          <a:ln w="38099" cap="flat" cmpd="sng" algn="ctr">
            <a:solidFill>
              <a:srgbClr val="FF1717"/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27327" y="4601272"/>
            <a:ext cx="3074120" cy="22333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62191" y="4544890"/>
            <a:ext cx="3378307" cy="23077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-18074" y="28575"/>
            <a:ext cx="9191624" cy="493394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Пункты временного размещения и питания (ПВР)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82296" y="529675"/>
            <a:ext cx="8979408" cy="2300866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6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Пункт временного размещения и питания</a:t>
            </a:r>
            <a:r>
              <a:rPr lang="ru" sz="20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latin typeface="Tinos"/>
                <a:ea typeface="Tinos"/>
                <a:cs typeface="Tinos"/>
              </a:rPr>
              <a:t>- жилые помещения, а также специально оборудованные общественные и административные здания (помещения), производственные и иные сооружения (в том числе палаточные лагеря, жилые модули, быстровозводимые здания), </a:t>
            </a: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кроме имеющих мобилизационное предназначение</a:t>
            </a:r>
            <a:r>
              <a:rPr lang="ru" sz="2000">
                <a:latin typeface="Tinos"/>
                <a:ea typeface="Tinos"/>
                <a:cs typeface="Tinos"/>
              </a:rPr>
              <a:t>, расположенные в безопасных районах (местах) и используемые для размещения и организации в них первоочередного жизнеобеспечения эвакуируемого населения</a:t>
            </a:r>
            <a:endParaRPr>
              <a:latin typeface="Tinos"/>
              <a:cs typeface="Tin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141297" y="3154391"/>
            <a:ext cx="4016170" cy="1364005"/>
          </a:xfrm>
          <a:prstGeom prst="flowChartAlternateProcess">
            <a:avLst/>
          </a:prstGeom>
          <a:solidFill>
            <a:srgbClr val="C00000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Пункты временного размещения и питания могут разворачиваться как в мирное, так и в военное время</a:t>
            </a:r>
            <a:endParaRPr sz="18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5011123" y="3154391"/>
            <a:ext cx="3965995" cy="1337511"/>
          </a:xfrm>
          <a:prstGeom prst="flowChartAlternateProcess">
            <a:avLst/>
          </a:prstGeom>
          <a:solidFill>
            <a:srgbClr val="002060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rgbClr val="FFFFFF"/>
                </a:solidFill>
                <a:latin typeface="Tinos"/>
                <a:ea typeface="Tinos"/>
                <a:cs typeface="Tinos"/>
              </a:rPr>
              <a:t>Срок функционирования ПВР с момента получения распоряжения на приведение ПВР в готовность и до особого распоряжения</a:t>
            </a:r>
            <a:endParaRPr sz="1800" b="1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40792" y="1185672"/>
            <a:ext cx="8519160" cy="565404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-27599" y="14477"/>
            <a:ext cx="9172575" cy="976121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Способы развертывания пунктов временного размещения и питания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445008"/>
            <a:ext cx="1371600" cy="23378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11223" y="454152"/>
            <a:ext cx="1280160" cy="232562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-46649" y="-9524"/>
            <a:ext cx="9239249" cy="463676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Пункт длительного пребывания (ПДП)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2791967" y="445007"/>
            <a:ext cx="6281928" cy="2325623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Пункт длительного пребывания эвакуируемого населения</a:t>
            </a:r>
            <a:r>
              <a:rPr lang="ru" sz="20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latin typeface="Tinos"/>
                <a:ea typeface="Tinos"/>
                <a:cs typeface="Tinos"/>
              </a:rPr>
              <a:t>предназначен для длительного проживания населения, эвакуированного из зоны чрезвычайной ситуации </a:t>
            </a:r>
            <a:r>
              <a:rPr lang="ru" sz="20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на срок до окончания проведения восстановительных работ</a:t>
            </a:r>
            <a:r>
              <a:rPr lang="ru" sz="20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latin typeface="Tinos"/>
                <a:ea typeface="Tinos"/>
                <a:cs typeface="Tinos"/>
              </a:rPr>
              <a:t>и должен обеспечивать условия сохранения здоровье и нормальную жизнедеятельность эвакуированных</a:t>
            </a:r>
            <a:endParaRPr>
              <a:latin typeface="Tinos"/>
              <a:cs typeface="Tinos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-46649" y="3000375"/>
            <a:ext cx="9182099" cy="730376"/>
          </a:xfrm>
          <a:prstGeom prst="rect">
            <a:avLst/>
          </a:prstGeom>
          <a:solidFill>
            <a:srgbClr val="0070C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Эваконаселение размещается В ПДП при условии организации их первоочередного жизнеобеспечения как в ПВР</a:t>
            </a:r>
            <a:endParaRPr b="1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-46648" y="3876673"/>
            <a:ext cx="3334669" cy="2700967"/>
          </a:xfrm>
          <a:prstGeom prst="flowChartAlternateProcess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Пункты длительного пребывания размещаются</a:t>
            </a:r>
            <a:r>
              <a:rPr lang="ru" sz="1800" b="1">
                <a:latin typeface="Tinos"/>
                <a:ea typeface="Tinos"/>
                <a:cs typeface="Tinos"/>
              </a:rPr>
              <a:t> </a:t>
            </a:r>
            <a:r>
              <a:rPr lang="ru" sz="1800">
                <a:latin typeface="Tinos"/>
                <a:ea typeface="Tinos"/>
                <a:cs typeface="Tinos"/>
              </a:rPr>
              <a:t>на базе объектов капитального строительства с территорией (дома отдыха, профилактории, санатории, и т.д.)</a:t>
            </a:r>
            <a:endParaRPr sz="1800">
              <a:latin typeface="Tinos"/>
              <a:cs typeface="Tinos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3271768" y="3876673"/>
            <a:ext cx="5849153" cy="2700967"/>
          </a:xfrm>
          <a:prstGeom prst="flowChartAlternateProcess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97000"/>
              </a:lnSpc>
              <a:spcBef>
                <a:spcPts val="1120"/>
              </a:spcBef>
              <a:defRPr/>
            </a:pPr>
            <a:r>
              <a:rPr lang="ru" sz="1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Особенности размещения в ПДП, в отличии от ПВР:</a:t>
            </a:r>
            <a:endParaRPr>
              <a:latin typeface="Tinos"/>
              <a:cs typeface="Tinos"/>
            </a:endParaRPr>
          </a:p>
          <a:p>
            <a:pPr marL="0" marR="0" indent="0" defTabSz="179832">
              <a:lnSpc>
                <a:spcPct val="105000"/>
              </a:lnSpc>
              <a:tabLst>
                <a:tab pos="179832" algn="l"/>
              </a:tabLst>
              <a:defRPr/>
            </a:pPr>
            <a:r>
              <a:rPr lang="en-US" sz="1800">
                <a:latin typeface="Tinos"/>
                <a:ea typeface="Tinos"/>
                <a:cs typeface="Tinos"/>
              </a:rPr>
              <a:t>•</a:t>
            </a:r>
            <a:r>
              <a:rPr lang="ru" sz="1800">
                <a:latin typeface="Tinos"/>
                <a:ea typeface="Tinos"/>
                <a:cs typeface="Tinos"/>
              </a:rPr>
              <a:t>	организуется семейное размещение;</a:t>
            </a:r>
            <a:endParaRPr>
              <a:latin typeface="Tinos"/>
              <a:cs typeface="Tinos"/>
            </a:endParaRPr>
          </a:p>
          <a:p>
            <a:pPr marL="0" marR="0" indent="0" defTabSz="179832">
              <a:tabLst>
                <a:tab pos="179832" algn="l"/>
              </a:tabLst>
              <a:defRPr/>
            </a:pPr>
            <a:r>
              <a:rPr lang="ru" sz="1800">
                <a:latin typeface="Tinos"/>
                <a:ea typeface="Tinos"/>
                <a:cs typeface="Tinos"/>
              </a:rPr>
              <a:t>•	жилая площадь на одного эвакуированного составляет не менее 6м</a:t>
            </a:r>
            <a:r>
              <a:rPr lang="ru" sz="1800" baseline="30000">
                <a:latin typeface="Tinos"/>
                <a:ea typeface="Tinos"/>
                <a:cs typeface="Tinos"/>
              </a:rPr>
              <a:t>2</a:t>
            </a:r>
            <a:r>
              <a:rPr lang="ru" sz="1800">
                <a:latin typeface="Tinos"/>
                <a:ea typeface="Tinos"/>
                <a:cs typeface="Tinos"/>
              </a:rPr>
              <a:t>;</a:t>
            </a:r>
            <a:endParaRPr>
              <a:latin typeface="Tinos"/>
              <a:cs typeface="Tinos"/>
            </a:endParaRPr>
          </a:p>
          <a:p>
            <a:pPr marL="0" marR="0" indent="0" defTabSz="179832">
              <a:tabLst>
                <a:tab pos="179832" algn="l"/>
              </a:tabLst>
              <a:defRPr/>
            </a:pPr>
            <a:r>
              <a:rPr lang="ru" sz="1800">
                <a:latin typeface="Tinos"/>
                <a:ea typeface="Tinos"/>
                <a:cs typeface="Tinos"/>
              </a:rPr>
              <a:t>•	организуется банно-прачечное обеспечение и смена белья;</a:t>
            </a:r>
            <a:endParaRPr>
              <a:latin typeface="Tinos"/>
              <a:cs typeface="Tinos"/>
            </a:endParaRPr>
          </a:p>
          <a:p>
            <a:pPr marL="0" marR="0" indent="0" defTabSz="179832">
              <a:lnSpc>
                <a:spcPct val="105000"/>
              </a:lnSpc>
              <a:tabLst>
                <a:tab pos="179832" algn="l"/>
              </a:tabLst>
              <a:defRPr/>
            </a:pPr>
            <a:r>
              <a:rPr lang="ru" sz="1800">
                <a:latin typeface="Tinos"/>
                <a:ea typeface="Tinos"/>
                <a:cs typeface="Tinos"/>
              </a:rPr>
              <a:t>•	организуется учебный процесс для детей;</a:t>
            </a:r>
            <a:endParaRPr>
              <a:latin typeface="Tinos"/>
              <a:cs typeface="Tinos"/>
            </a:endParaRPr>
          </a:p>
          <a:p>
            <a:pPr marL="0" marR="0" indent="0" defTabSz="179832">
              <a:lnSpc>
                <a:spcPct val="105000"/>
              </a:lnSpc>
              <a:tabLst>
                <a:tab pos="179832" algn="l"/>
              </a:tabLst>
              <a:defRPr/>
            </a:pPr>
            <a:r>
              <a:rPr lang="ru" sz="1800">
                <a:latin typeface="Tinos"/>
                <a:ea typeface="Tinos"/>
                <a:cs typeface="Tinos"/>
              </a:rPr>
              <a:t>•	создается игровая инфраструктура для детей;</a:t>
            </a:r>
            <a:endParaRPr>
              <a:latin typeface="Tinos"/>
              <a:cs typeface="Tinos"/>
            </a:endParaRPr>
          </a:p>
          <a:p>
            <a:pPr marL="0" marR="0" indent="0" defTabSz="179832">
              <a:lnSpc>
                <a:spcPct val="105000"/>
              </a:lnSpc>
              <a:tabLst>
                <a:tab pos="179832" algn="l"/>
              </a:tabLst>
              <a:defRPr/>
            </a:pPr>
            <a:r>
              <a:rPr lang="ru" sz="1800">
                <a:latin typeface="Tinos"/>
                <a:ea typeface="Tinos"/>
                <a:cs typeface="Tinos"/>
              </a:rPr>
              <a:t>•	организуется транспортное обеспечение.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74" y="-38099"/>
            <a:ext cx="9182099" cy="65722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Виды эвакуации населения при угрозе или возникновении ЧС</a:t>
            </a:r>
            <a:endParaRPr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974" y="743711"/>
            <a:ext cx="9182099" cy="437387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FFFFFF"/>
              </a:gs>
            </a:gsLst>
            <a:lin ang="5400000" scaled="1"/>
          </a:gradFill>
        </p:spPr>
        <p:txBody>
          <a:bodyPr wrap="square"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В зависимости от времени и сроков проведения:</a:t>
            </a:r>
            <a:endParaRPr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89601" y="2798062"/>
            <a:ext cx="4727220" cy="3116959"/>
          </a:xfrm>
          <a:prstGeom prst="flowChartAlternateProcess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algn="ctr">
              <a:lnSpc>
                <a:spcPct val="97000"/>
              </a:lnSpc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Проводится при получении достоверных данных:</a:t>
            </a:r>
            <a:endParaRPr>
              <a:latin typeface="Tinos"/>
              <a:cs typeface="Tinos"/>
            </a:endParaRPr>
          </a:p>
          <a:p>
            <a:pPr marL="360978" marR="0" indent="-360978" defTabSz="2578608">
              <a:buFont typeface="Wingdings"/>
              <a:buChar char="Ø"/>
              <a:tabLst>
                <a:tab pos="257860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о высокой	вероятности</a:t>
            </a:r>
            <a:endParaRPr>
              <a:latin typeface="Tinos"/>
              <a:cs typeface="Tinos"/>
            </a:endParaRPr>
          </a:p>
          <a:p>
            <a:pPr marL="349965" marR="0" indent="-349965">
              <a:lnSpc>
                <a:spcPct val="97000"/>
              </a:lnSpc>
              <a:buFont typeface="Wingdings"/>
              <a:buChar char="Ø"/>
              <a:defRPr/>
            </a:pPr>
            <a:r>
              <a:rPr lang="ru" sz="2400">
                <a:latin typeface="Tinos"/>
                <a:ea typeface="Tinos"/>
                <a:cs typeface="Tinos"/>
              </a:rPr>
              <a:t>возникновения ЧС;</a:t>
            </a:r>
            <a:endParaRPr>
              <a:latin typeface="Tinos"/>
              <a:cs typeface="Tinos"/>
            </a:endParaRPr>
          </a:p>
          <a:p>
            <a:pPr marL="360978" marR="0" indent="-360978" defTabSz="2578608">
              <a:buFont typeface="Wingdings"/>
              <a:buChar char="Ø"/>
              <a:tabLst>
                <a:tab pos="257860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характере	возможных</a:t>
            </a:r>
            <a:endParaRPr>
              <a:latin typeface="Tinos"/>
              <a:cs typeface="Tinos"/>
            </a:endParaRPr>
          </a:p>
          <a:p>
            <a:pPr marL="349965" marR="0" indent="-349965">
              <a:lnSpc>
                <a:spcPct val="97000"/>
              </a:lnSpc>
              <a:buFont typeface="Wingdings"/>
              <a:buChar char="Ø"/>
              <a:defRPr/>
            </a:pPr>
            <a:r>
              <a:rPr lang="ru" sz="2400">
                <a:latin typeface="Tinos"/>
                <a:ea typeface="Tinos"/>
                <a:cs typeface="Tinos"/>
              </a:rPr>
              <a:t>поражающих факторов ЧС;</a:t>
            </a:r>
            <a:endParaRPr>
              <a:latin typeface="Tinos"/>
              <a:cs typeface="Tinos"/>
            </a:endParaRPr>
          </a:p>
          <a:p>
            <a:pPr marL="360978" marR="0" indent="-360978">
              <a:buFont typeface="Wingdings"/>
              <a:buChar char="Ø"/>
              <a:defRPr/>
            </a:pPr>
            <a:r>
              <a:rPr lang="ru" sz="2400">
                <a:latin typeface="Tinos"/>
                <a:ea typeface="Tinos"/>
                <a:cs typeface="Tinos"/>
              </a:rPr>
              <a:t>прогнозируемых масштабах (последствиях) ЧС.</a:t>
            </a:r>
            <a:endParaRPr>
              <a:latin typeface="Tinos"/>
              <a:cs typeface="Tin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4970076" y="2741775"/>
            <a:ext cx="4062982" cy="3268497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Проводится при малом времени упреждения или уже в условиях начавшегося воздействия поражающих факторов источника ЧС в мирное или военное время</a:t>
            </a:r>
            <a:endParaRPr b="1">
              <a:latin typeface="Tinos"/>
              <a:cs typeface="Tinos"/>
            </a:endParaRPr>
          </a:p>
        </p:txBody>
      </p:sp>
      <p:sp>
        <p:nvSpPr>
          <p:cNvPr id="1051259872" name="Стрелка вниз 1051259871"/>
          <p:cNvSpPr/>
          <p:nvPr/>
        </p:nvSpPr>
        <p:spPr bwMode="auto">
          <a:xfrm>
            <a:off x="2134574" y="1133474"/>
            <a:ext cx="304799" cy="437768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00B0F0"/>
              </a:gs>
              <a:gs pos="100000">
                <a:srgbClr val="FFFFFF"/>
              </a:gs>
            </a:gsLst>
            <a:lin ang="162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095904" name="Стрелка вниз 692095903"/>
          <p:cNvSpPr/>
          <p:nvPr/>
        </p:nvSpPr>
        <p:spPr bwMode="auto">
          <a:xfrm>
            <a:off x="6695542" y="1181099"/>
            <a:ext cx="304799" cy="437767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00B0F0"/>
              </a:gs>
              <a:gs pos="100000">
                <a:srgbClr val="FFFFFF"/>
              </a:gs>
            </a:gsLst>
            <a:lin ang="162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8695423" name="TextBox 1538695422"/>
          <p:cNvSpPr txBox="1"/>
          <p:nvPr/>
        </p:nvSpPr>
        <p:spPr bwMode="auto">
          <a:xfrm>
            <a:off x="848699" y="1695449"/>
            <a:ext cx="2995723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400" b="1">
                <a:solidFill>
                  <a:srgbClr val="0070C0"/>
                </a:solidFill>
                <a:latin typeface="Tinos"/>
                <a:ea typeface="Tinos"/>
                <a:cs typeface="Tinos"/>
              </a:rPr>
              <a:t>УПРЕЖДАЮЩАЯ</a:t>
            </a:r>
            <a:endParaRPr sz="2400" b="1">
              <a:solidFill>
                <a:srgbClr val="0070C0"/>
              </a:solidFill>
              <a:latin typeface="Tinos"/>
              <a:cs typeface="Tinos"/>
            </a:endParaRPr>
          </a:p>
          <a:p>
            <a:pPr algn="ctr">
              <a:defRPr/>
            </a:pPr>
            <a:r>
              <a:rPr sz="2400" b="1">
                <a:solidFill>
                  <a:srgbClr val="0070C0"/>
                </a:solidFill>
                <a:latin typeface="Tinos"/>
                <a:ea typeface="Tinos"/>
                <a:cs typeface="Tinos"/>
              </a:rPr>
              <a:t>(</a:t>
            </a:r>
            <a:r>
              <a:rPr lang="ru-RU" sz="2400" b="1">
                <a:solidFill>
                  <a:srgbClr val="0070C0"/>
                </a:solidFill>
                <a:latin typeface="Tinos"/>
                <a:ea typeface="Tinos"/>
                <a:cs typeface="Tinos"/>
              </a:rPr>
              <a:t>заблаговременная</a:t>
            </a:r>
            <a:r>
              <a:rPr sz="2400" b="1">
                <a:solidFill>
                  <a:srgbClr val="0070C0"/>
                </a:solidFill>
                <a:latin typeface="Tinos"/>
                <a:ea typeface="Tinos"/>
                <a:cs typeface="Tinos"/>
              </a:rPr>
              <a:t>)</a:t>
            </a:r>
            <a:endParaRPr sz="2400">
              <a:latin typeface="Tinos"/>
              <a:cs typeface="Tinos"/>
            </a:endParaRPr>
          </a:p>
        </p:txBody>
      </p:sp>
      <p:sp>
        <p:nvSpPr>
          <p:cNvPr id="220507809" name="TextBox 220507808"/>
          <p:cNvSpPr txBox="1"/>
          <p:nvPr/>
        </p:nvSpPr>
        <p:spPr bwMode="auto">
          <a:xfrm>
            <a:off x="5344499" y="1647824"/>
            <a:ext cx="3006884" cy="8233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400" b="1">
                <a:solidFill>
                  <a:srgbClr val="FF2B2B"/>
                </a:solidFill>
                <a:latin typeface="Tinos"/>
                <a:cs typeface="Tinos"/>
              </a:rPr>
              <a:t>ЭКСТРЕННАЯ</a:t>
            </a:r>
          </a:p>
          <a:p>
            <a:pPr algn="ctr">
              <a:defRPr/>
            </a:pPr>
            <a:r>
              <a:rPr sz="2400" b="1">
                <a:solidFill>
                  <a:srgbClr val="FF2B2B"/>
                </a:solidFill>
                <a:latin typeface="Tinos"/>
                <a:cs typeface="Tinos"/>
              </a:rPr>
              <a:t>(безотлагательная)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27599" y="-3809"/>
            <a:ext cx="9134474" cy="548640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Масштабы эвакуации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-27599" y="544829"/>
            <a:ext cx="9134474" cy="655319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latin typeface="Tinos"/>
                <a:ea typeface="Tinos"/>
                <a:cs typeface="Tinos"/>
              </a:rPr>
              <a:t>В зависимости от масштабов проводимых эвакомероприятий эвакуация </a:t>
            </a:r>
            <a:endParaRPr sz="2000" b="1"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latin typeface="Tinos"/>
                <a:ea typeface="Tinos"/>
                <a:cs typeface="Tinos"/>
              </a:rPr>
              <a:t>может быть:</a:t>
            </a:r>
            <a:endParaRPr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83919" y="1404365"/>
            <a:ext cx="1374479" cy="291083"/>
          </a:xfrm>
          <a:prstGeom prst="rect">
            <a:avLst/>
          </a:prstGeom>
          <a:noFill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ЛОКАЛЬНАЯ</a:t>
            </a:r>
            <a:endParaRPr>
              <a:latin typeface="Tinos"/>
              <a:cs typeface="Tinos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944324" y="1426464"/>
            <a:ext cx="1333499" cy="26898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МЕСТНАЯ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6573224" y="1415414"/>
            <a:ext cx="1879641" cy="268985"/>
          </a:xfrm>
          <a:prstGeom prst="rect">
            <a:avLst/>
          </a:prstGeom>
          <a:noFill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РЕГИОНАЛЬНАЯ</a:t>
            </a:r>
            <a:endParaRPr>
              <a:latin typeface="Tinos"/>
              <a:cs typeface="Tinos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170687" y="2051303"/>
            <a:ext cx="2840186" cy="2625471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проводится, если зона возможной ЧС или зона поражения ограничена территорией организации или частью</a:t>
            </a: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муниципального образования </a:t>
            </a:r>
            <a:r>
              <a:rPr lang="ru" sz="1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с числом эвакуируемых десятки - сотни чел.</a:t>
            </a:r>
            <a:endParaRPr>
              <a:latin typeface="Tinos"/>
              <a:cs typeface="Tinos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3206495" y="2066544"/>
            <a:ext cx="2823803" cy="2610230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проводится, если зона возможной ЧС или зона</a:t>
            </a: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поражения составляет большую часть территории муниципального образования </a:t>
            </a:r>
            <a:r>
              <a:rPr lang="ru" sz="1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с числом эвакуируемых тысячи -десятки тысяч чел.</a:t>
            </a:r>
            <a:endParaRPr>
              <a:solidFill>
                <a:srgbClr val="FF1717"/>
              </a:solidFill>
              <a:latin typeface="Tinos"/>
              <a:cs typeface="Tinos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 bwMode="auto">
          <a:xfrm>
            <a:off x="6173174" y="2066544"/>
            <a:ext cx="2821473" cy="2524505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проводится если зона возможной ЧС или зона</a:t>
            </a: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поражения охватывает большую часть</a:t>
            </a: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муниципальных образований региона (субъекта) </a:t>
            </a:r>
            <a:r>
              <a:rPr lang="ru" sz="1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с числом эвакуируемых сотни тысяч и более</a:t>
            </a:r>
            <a:endParaRPr>
              <a:solidFill>
                <a:srgbClr val="FF1717"/>
              </a:solidFill>
              <a:latin typeface="Tinos"/>
              <a:cs typeface="Tinos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 bwMode="auto">
          <a:xfrm>
            <a:off x="85342" y="4899982"/>
            <a:ext cx="8979408" cy="1695630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88000"/>
              </a:lnSpc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Эвакуация может проводится следующими способами</a:t>
            </a:r>
            <a:r>
              <a:rPr lang="ru" sz="2400">
                <a:latin typeface="Tinos"/>
                <a:ea typeface="Tinos"/>
                <a:cs typeface="Tinos"/>
              </a:rPr>
              <a:t>: </a:t>
            </a: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пешим порядком</a:t>
            </a:r>
            <a:r>
              <a:rPr lang="ru" sz="2400" b="1">
                <a:solidFill>
                  <a:srgbClr val="99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(среднее расстояние прохождения колоны эвакуированных в сутки до 15-20 км.); </a:t>
            </a: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транспортом</a:t>
            </a:r>
            <a:r>
              <a:rPr lang="ru" sz="2400" b="1">
                <a:solidFill>
                  <a:srgbClr val="99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(автомобильным; железнодорожным; морским; воздушным); </a:t>
            </a: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комбинированная</a:t>
            </a:r>
            <a:r>
              <a:rPr lang="ru" sz="2400">
                <a:solidFill>
                  <a:srgbClr val="FF1717"/>
                </a:solidFill>
                <a:latin typeface="Tinos"/>
                <a:ea typeface="Tinos"/>
                <a:cs typeface="Tinos"/>
              </a:rPr>
              <a:t>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EFEFD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7990" y="-26705"/>
            <a:ext cx="9142219" cy="694217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2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Алгоритм проведения упреждающей эвакуации населения при угрозе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2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возникновения ЧС</a:t>
            </a:r>
            <a:endParaRPr/>
          </a:p>
        </p:txBody>
      </p:sp>
      <p:sp>
        <p:nvSpPr>
          <p:cNvPr id="1175388626" name="TextBox 1175388625"/>
          <p:cNvSpPr txBox="1"/>
          <p:nvPr/>
        </p:nvSpPr>
        <p:spPr bwMode="auto">
          <a:xfrm>
            <a:off x="-7989" y="667509"/>
            <a:ext cx="9143298" cy="978767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1329"/>
              </a:spcAft>
              <a:defRPr/>
            </a:pPr>
            <a:r>
              <a:rPr lang="ru" sz="20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Упреждающая (заблаговременная) эвакуация проводится в отношении населения, проживающего (работающего) на территориях, где прогнозируется возникновение ЧС.</a:t>
            </a:r>
            <a:endParaRPr sz="20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286934142" name="TextBox 286934141"/>
          <p:cNvSpPr txBox="1"/>
          <p:nvPr/>
        </p:nvSpPr>
        <p:spPr bwMode="auto">
          <a:xfrm>
            <a:off x="910" y="1727366"/>
            <a:ext cx="9126934" cy="1570079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979"/>
              </a:spcAft>
              <a:defRPr/>
            </a:pPr>
            <a:r>
              <a:rPr lang="ru" sz="2000" b="1" i="0" u="none" strike="noStrike" cap="none" spc="0">
                <a:solidFill>
                  <a:srgbClr val="FF1717"/>
                </a:solidFill>
                <a:latin typeface="Tinos"/>
                <a:ea typeface="Tinos"/>
                <a:cs typeface="Tinos"/>
              </a:rPr>
              <a:t>Решение о проведении упреждающей (заблаговременной) эвакуации принимается КЧС и ОПБ соответствующего уровня РСЧС при получении объективных данных:</a:t>
            </a:r>
            <a:r>
              <a:rPr lang="ru" sz="20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 вероятности возникновения ЧС и времени ее возникновения; характере возможных поражающих факторов ЧС; прогнозируемых масштабах (последствиях) ЧС.</a:t>
            </a:r>
            <a:endParaRPr sz="2000">
              <a:latin typeface="Tinos"/>
              <a:cs typeface="Tinos"/>
            </a:endParaRPr>
          </a:p>
        </p:txBody>
      </p:sp>
      <p:sp>
        <p:nvSpPr>
          <p:cNvPr id="910908871" name="TextBox 910908870"/>
          <p:cNvSpPr txBox="1"/>
          <p:nvPr/>
        </p:nvSpPr>
        <p:spPr bwMode="auto">
          <a:xfrm>
            <a:off x="-7989" y="3436120"/>
            <a:ext cx="9126214" cy="1570079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Решение о проведении упреждающей эвакуации доводится до всех органов управления задействованных в ней.</a:t>
            </a:r>
            <a:endParaRPr sz="2000">
              <a:latin typeface="Tinos"/>
              <a:cs typeface="Tinos"/>
            </a:endParaRPr>
          </a:p>
          <a:p>
            <a:pPr marL="0" marR="0" indent="0" algn="just">
              <a:lnSpc>
                <a:spcPct val="97000"/>
              </a:lnSpc>
              <a:spcAft>
                <a:spcPts val="979"/>
              </a:spcAft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Начало, порядок и сроки проведения упреждающей (заблаговременной) эвакуации доводятся до населения с использованием систем оповещения, через СМИ, с помощью других средств информирования.</a:t>
            </a:r>
            <a:endParaRPr sz="2000">
              <a:latin typeface="Tinos"/>
              <a:cs typeface="Tinos"/>
            </a:endParaRPr>
          </a:p>
        </p:txBody>
      </p:sp>
      <p:sp>
        <p:nvSpPr>
          <p:cNvPr id="1406135645" name="TextBox 1406135644"/>
          <p:cNvSpPr txBox="1"/>
          <p:nvPr/>
        </p:nvSpPr>
        <p:spPr bwMode="auto">
          <a:xfrm>
            <a:off x="910" y="5127475"/>
            <a:ext cx="9118032" cy="142682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Общее руководство эвакуационными мероприятиями осуществляет соответствующая КЧС и ОПБ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, а решают задачи по эвакуации населения: </a:t>
            </a:r>
            <a:r>
              <a:rPr lang="ru" sz="2000" b="1" i="0" u="none" strike="noStrike" cap="none" spc="0">
                <a:solidFill>
                  <a:srgbClr val="0070C0"/>
                </a:solidFill>
                <a:latin typeface="Tinos"/>
                <a:ea typeface="Tinos"/>
                <a:cs typeface="Tinos"/>
              </a:rPr>
              <a:t>эвакуационные комиссии; эвакуационные органы; привлекаемые силы и средства ликвидации ЧС; НФГО организаций.</a:t>
            </a:r>
            <a:endParaRPr sz="2000"/>
          </a:p>
          <a:p>
            <a:pPr>
              <a:defRPr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11" y="8901"/>
            <a:ext cx="9142219" cy="73885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2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Алгоритм проведения упреждающей эвакуации населения при угрозе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2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возникновения ЧС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83958" y="2234368"/>
            <a:ext cx="8994647" cy="267946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1598702833" name="TextBox 1598702832"/>
          <p:cNvSpPr txBox="1"/>
          <p:nvPr/>
        </p:nvSpPr>
        <p:spPr bwMode="auto">
          <a:xfrm>
            <a:off x="911" y="3952429"/>
            <a:ext cx="9160743" cy="113116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Упреждающая (заблаговременная) эвакуация неработающего населения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организуется в заблаговременно развернутые пункты временного размещения и питания (ПВР) и (или) пункты длительного пребывания (ПДП).</a:t>
            </a:r>
            <a:endParaRPr sz="2000">
              <a:latin typeface="Tinos"/>
              <a:cs typeface="Tinos"/>
            </a:endParaRPr>
          </a:p>
          <a:p>
            <a:pPr>
              <a:defRPr/>
            </a:pPr>
            <a:endParaRPr/>
          </a:p>
        </p:txBody>
      </p:sp>
      <p:sp>
        <p:nvSpPr>
          <p:cNvPr id="1659031882" name="TextBox 1659031881"/>
          <p:cNvSpPr txBox="1"/>
          <p:nvPr/>
        </p:nvSpPr>
        <p:spPr bwMode="auto">
          <a:xfrm>
            <a:off x="-9070" y="1059322"/>
            <a:ext cx="9152201" cy="249590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Упреждающая (заблаговременная) эвакуация для организаций попадающих в зону возможной ЧС может заключаться в проведении следующих мероприятий:</a:t>
            </a:r>
            <a:endParaRPr sz="2000">
              <a:latin typeface="Tinos"/>
              <a:cs typeface="Tinos"/>
            </a:endParaRPr>
          </a:p>
          <a:p>
            <a:pPr marL="305907" marR="0" indent="-305907" algn="just" defTabSz="371855">
              <a:lnSpc>
                <a:spcPct val="81000"/>
              </a:lnSpc>
              <a:spcAft>
                <a:spcPts val="209"/>
              </a:spcAft>
              <a:buFont typeface="Wingdings"/>
              <a:buChar char="ü"/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приостановка работы организации на период действия ЧС при этом работники организации участвуют в эвакуационных мероприятиях проводимых органами местного самоуправления;</a:t>
            </a:r>
            <a:endParaRPr sz="2000">
              <a:latin typeface="Tinos"/>
              <a:cs typeface="Tinos"/>
            </a:endParaRPr>
          </a:p>
          <a:p>
            <a:pPr marL="305907" marR="0" indent="-305907" algn="just" defTabSz="371855">
              <a:lnSpc>
                <a:spcPct val="82000"/>
              </a:lnSpc>
              <a:spcAft>
                <a:spcPts val="1539"/>
              </a:spcAft>
              <a:buFont typeface="Wingdings"/>
              <a:buChar char="ü"/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продолжение работы организации в условиях возможной ЧС с проведением мероприятий по защите работающего населения и готовности своими силами организовывать упреждающую и (или) экстренную эвакуацию</a:t>
            </a:r>
            <a:r>
              <a:rPr lang="ru" sz="1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.</a:t>
            </a:r>
            <a:endParaRPr sz="1000">
              <a:latin typeface="Tinos"/>
              <a:cs typeface="Tinos"/>
            </a:endParaRPr>
          </a:p>
        </p:txBody>
      </p:sp>
      <p:sp>
        <p:nvSpPr>
          <p:cNvPr id="477683171" name="TextBox 477683170"/>
          <p:cNvSpPr txBox="1"/>
          <p:nvPr/>
        </p:nvSpPr>
        <p:spPr bwMode="auto">
          <a:xfrm>
            <a:off x="-7990" y="5412336"/>
            <a:ext cx="9152561" cy="100619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" sz="20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Все вопросы, связанные с первоочередным жизнеобеспечением в ПВР и ПДП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решаются КЧС и ОПБ и эвакуационными комиссиями соответствующего уровня, а так же администрациями ПВР и ПДП.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7990" y="11807"/>
            <a:ext cx="9166731" cy="727047"/>
          </a:xfrm>
          <a:prstGeom prst="rect">
            <a:avLst/>
          </a:prstGeom>
          <a:solidFill>
            <a:srgbClr val="8000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Алгоритм проведения экстренной эвакуации населения при</a:t>
            </a: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возникновении ЧС</a:t>
            </a:r>
            <a:endParaRPr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873294" y="4882215"/>
            <a:ext cx="8285446" cy="411733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253041673" name="TextBox 253041672"/>
          <p:cNvSpPr txBox="1"/>
          <p:nvPr/>
        </p:nvSpPr>
        <p:spPr bwMode="auto">
          <a:xfrm>
            <a:off x="-16892" y="854579"/>
            <a:ext cx="9171444" cy="640439"/>
          </a:xfrm>
          <a:prstGeom prst="rect">
            <a:avLst/>
          </a:prstGeom>
          <a:gradFill>
            <a:gsLst>
              <a:gs pos="0">
                <a:srgbClr val="FA8871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spcAft>
                <a:spcPts val="769"/>
              </a:spcAft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Экстренная (безотлагательная) эвакуация населения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проводится немедленно при непосредственной угрозе возникновения ЧС и (или) при ее возникновении.</a:t>
            </a:r>
            <a:endParaRPr sz="1800">
              <a:latin typeface="Tinos"/>
              <a:cs typeface="Tinos"/>
            </a:endParaRPr>
          </a:p>
        </p:txBody>
      </p:sp>
      <p:sp>
        <p:nvSpPr>
          <p:cNvPr id="57960770" name="TextBox 57960769"/>
          <p:cNvSpPr txBox="1"/>
          <p:nvPr/>
        </p:nvSpPr>
        <p:spPr bwMode="auto">
          <a:xfrm>
            <a:off x="-7990" y="1602336"/>
            <a:ext cx="9161823" cy="890070"/>
          </a:xfrm>
          <a:prstGeom prst="rect">
            <a:avLst/>
          </a:prstGeom>
          <a:gradFill>
            <a:gsLst>
              <a:gs pos="0">
                <a:srgbClr val="FA8871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769"/>
              </a:spcAft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Экстренная (безотлагательная) эвакуация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проводится </a:t>
            </a: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из зон возможных опасностей или из зоны ЧС,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где действуют или могут действовать поражающие факторы ЧС) </a:t>
            </a: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в безопасный район,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где не действуют поражающие факторы ЧС.</a:t>
            </a:r>
            <a:endParaRPr sz="1800">
              <a:latin typeface="Tinos"/>
              <a:cs typeface="Tinos"/>
            </a:endParaRPr>
          </a:p>
        </p:txBody>
      </p:sp>
      <p:sp>
        <p:nvSpPr>
          <p:cNvPr id="754617901" name="TextBox 754617900"/>
          <p:cNvSpPr txBox="1"/>
          <p:nvPr/>
        </p:nvSpPr>
        <p:spPr bwMode="auto">
          <a:xfrm>
            <a:off x="-16892" y="2590443"/>
            <a:ext cx="9166863" cy="2113131"/>
          </a:xfrm>
          <a:prstGeom prst="rect">
            <a:avLst/>
          </a:prstGeom>
          <a:gradFill>
            <a:gsLst>
              <a:gs pos="0">
                <a:srgbClr val="FA8871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279"/>
              </a:spcAft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Решение о начале экстренной эвакуации принимают:</a:t>
            </a:r>
            <a:endParaRPr sz="1800">
              <a:latin typeface="Tinos"/>
              <a:cs typeface="Tinos"/>
            </a:endParaRPr>
          </a:p>
          <a:p>
            <a:pPr marL="283879" indent="-283879" algn="just" defTabSz="371855">
              <a:spcAft>
                <a:spcPts val="279"/>
              </a:spcAft>
              <a:buFont typeface="Wingdings"/>
              <a:buChar char="v"/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Председатель КЧС и ОПБ соответствующего уровня;</a:t>
            </a:r>
            <a:endParaRPr sz="1800">
              <a:latin typeface="Tinos"/>
              <a:cs typeface="Tinos"/>
            </a:endParaRPr>
          </a:p>
          <a:p>
            <a:pPr marL="283879" indent="-283879" algn="just" defTabSz="371855">
              <a:lnSpc>
                <a:spcPct val="97000"/>
              </a:lnSpc>
              <a:spcAft>
                <a:spcPts val="279"/>
              </a:spcAft>
              <a:buFont typeface="Wingdings"/>
              <a:buChar char="v"/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Дежурный персонал ЕДДС (ДДС) — если нет возможности согласовать свои действия с руководителем;</a:t>
            </a:r>
            <a:endParaRPr sz="1800">
              <a:latin typeface="Tinos"/>
              <a:cs typeface="Tinos"/>
            </a:endParaRPr>
          </a:p>
          <a:p>
            <a:pPr marL="283879" indent="-283879" algn="just" defTabSz="371855">
              <a:lnSpc>
                <a:spcPct val="97000"/>
              </a:lnSpc>
              <a:spcAft>
                <a:spcPts val="279"/>
              </a:spcAft>
              <a:buFont typeface="Wingdings"/>
              <a:buChar char="v"/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Старший руководитель аварийно-спасательных работ - руководитель (командир) аварийно-спасательного формирования;</a:t>
            </a:r>
            <a:endParaRPr sz="1800">
              <a:latin typeface="Tinos"/>
              <a:cs typeface="Tinos"/>
            </a:endParaRPr>
          </a:p>
          <a:p>
            <a:pPr marL="283879" indent="-283879" algn="just" defTabSz="371855">
              <a:spcAft>
                <a:spcPts val="769"/>
              </a:spcAft>
              <a:buFont typeface="Wingdings"/>
              <a:buChar char="v"/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Руководитель ликвидации ЧС.</a:t>
            </a:r>
            <a:endParaRPr sz="1800">
              <a:latin typeface="Tinos"/>
              <a:cs typeface="Tinos"/>
            </a:endParaRPr>
          </a:p>
        </p:txBody>
      </p:sp>
      <p:sp>
        <p:nvSpPr>
          <p:cNvPr id="1350903218" name="TextBox 1350903217"/>
          <p:cNvSpPr txBox="1"/>
          <p:nvPr/>
        </p:nvSpPr>
        <p:spPr bwMode="auto">
          <a:xfrm>
            <a:off x="911" y="4824812"/>
            <a:ext cx="9135117" cy="890070"/>
          </a:xfrm>
          <a:prstGeom prst="rect">
            <a:avLst/>
          </a:prstGeom>
          <a:gradFill>
            <a:gsLst>
              <a:gs pos="0">
                <a:srgbClr val="FA8871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769"/>
              </a:spcAft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В безопасном районе эвакуированные находятся в пунктах временного размещения и питания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до принятия решения органами управления соответствующего уровня РСЧС о возможности возвращения к месту проживания.</a:t>
            </a:r>
            <a:endParaRPr sz="1800">
              <a:latin typeface="Tinos"/>
              <a:cs typeface="Tinos"/>
            </a:endParaRPr>
          </a:p>
        </p:txBody>
      </p:sp>
      <p:sp>
        <p:nvSpPr>
          <p:cNvPr id="1014057050" name="TextBox 1014057049"/>
          <p:cNvSpPr txBox="1"/>
          <p:nvPr/>
        </p:nvSpPr>
        <p:spPr bwMode="auto">
          <a:xfrm>
            <a:off x="911" y="5826254"/>
            <a:ext cx="9128015" cy="890070"/>
          </a:xfrm>
          <a:prstGeom prst="rect">
            <a:avLst/>
          </a:prstGeom>
          <a:gradFill>
            <a:gsLst>
              <a:gs pos="0">
                <a:srgbClr val="FA8871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При невозможности возвращения эвакуированных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к месту проживания органами управления соответствующего уровня организуется их перемещение в пункты длительного пребывания.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542544"/>
            <a:ext cx="1981200" cy="54345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2752343" y="2673096"/>
            <a:ext cx="5794248" cy="181356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>
                <a:latin typeface="Calibri"/>
              </a:rPr>
              <a:t>Эвакуация населения из зон опасностей в безопасные районы в период мобилизации, в период действия военного положения, в военное время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25794" y="-26705"/>
            <a:ext cx="9168924" cy="800897"/>
          </a:xfrm>
          <a:prstGeom prst="rect">
            <a:avLst/>
          </a:prstGeom>
          <a:solidFill>
            <a:srgbClr val="8000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Определение эвакуации населения из зон опасностей в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безопасные районы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-25793" y="922867"/>
            <a:ext cx="9168923" cy="2994962"/>
          </a:xfrm>
          <a:prstGeom prst="rect">
            <a:avLst/>
          </a:prstGeom>
          <a:gradFill>
            <a:gsLst>
              <a:gs pos="0">
                <a:srgbClr val="FF0000">
                  <a:alpha val="24999"/>
                </a:srgbClr>
              </a:gs>
              <a:gs pos="100000">
                <a:srgbClr val="FFFFFF">
                  <a:alpha val="24999"/>
                </a:srgbClr>
              </a:gs>
            </a:gsLst>
            <a:lin ang="5400000" scaled="1"/>
          </a:gradFill>
          <a:ln w="28575">
            <a:solidFill>
              <a:srgbClr val="FF0000">
                <a:alpha val="35000"/>
              </a:srgbClr>
            </a:solidFill>
            <a:prstDash val="solid"/>
          </a:ln>
          <a:effectLst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Эвакуация осуществляется в соответствии с правилами</a:t>
            </a:r>
            <a:endParaRPr sz="2400" b="1">
              <a:solidFill>
                <a:srgbClr val="C00000"/>
              </a:solidFill>
              <a:latin typeface="Tinos"/>
              <a:ea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эвакуации населения </a:t>
            </a:r>
            <a:r>
              <a:rPr lang="ru" sz="2400">
                <a:latin typeface="Tinos"/>
                <a:ea typeface="Tinos"/>
                <a:cs typeface="Tinos"/>
              </a:rPr>
              <a:t>утвержденными</a:t>
            </a:r>
            <a:endParaRPr sz="2400"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>
                <a:latin typeface="Tinos"/>
                <a:ea typeface="Tinos"/>
                <a:cs typeface="Tinos"/>
              </a:rPr>
              <a:t>Постановлением Правительства Российской Федерации</a:t>
            </a:r>
            <a:endParaRPr sz="2400" b="1">
              <a:solidFill>
                <a:srgbClr val="A50021"/>
              </a:solidFill>
              <a:latin typeface="Tinos"/>
              <a:ea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4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от 02 марта 2026 №216</a:t>
            </a:r>
            <a:endParaRPr sz="2400" b="1" i="0" u="none" strike="noStrike" cap="none" spc="0">
              <a:solidFill>
                <a:srgbClr val="C0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Aft>
                <a:spcPts val="0"/>
              </a:spcAft>
              <a:defRPr/>
            </a:pPr>
            <a:r>
              <a:rPr lang="ru" sz="24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Постановлением Губернатора Краснодарского края </a:t>
            </a:r>
            <a:endParaRPr sz="2400" b="1" i="0" u="none" strike="noStrike" cap="none" spc="0">
              <a:solidFill>
                <a:srgbClr val="A50021"/>
              </a:solidFill>
              <a:latin typeface="Times New Roman"/>
              <a:cs typeface="Times New Roman"/>
            </a:endParaRPr>
          </a:p>
          <a:p>
            <a:pPr marL="0" marR="0" indent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4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от 31 августа 2026 г. № 31 </a:t>
            </a:r>
            <a:endParaRPr sz="2400" b="1" i="0" u="none" strike="noStrike" cap="none" spc="0">
              <a:solidFill>
                <a:srgbClr val="C0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Постановлением Губернатора Краснодарского края </a:t>
            </a:r>
            <a:endParaRPr sz="2400" b="1" i="0" u="none" strike="noStrike" cap="none" spc="0">
              <a:solidFill>
                <a:srgbClr val="A50021"/>
              </a:solidFill>
              <a:latin typeface="Times New Roman"/>
              <a:cs typeface="Times New Roman"/>
            </a:endParaRPr>
          </a:p>
          <a:p>
            <a:pPr marL="0" marR="0" indent="0" algn="ctr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" sz="24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от 18 сентября 2026 г. № 34 </a:t>
            </a:r>
            <a:endParaRPr sz="2400" b="1" i="0" u="none" strike="noStrike" cap="none" spc="0">
              <a:solidFill>
                <a:srgbClr val="000000"/>
              </a:solidFill>
              <a:latin typeface="Tinos"/>
              <a:cs typeface="Tinos"/>
            </a:endParaRPr>
          </a:p>
        </p:txBody>
      </p:sp>
      <p:sp>
        <p:nvSpPr>
          <p:cNvPr id="671485464" name="TextBox 671485463"/>
          <p:cNvSpPr txBox="1"/>
          <p:nvPr/>
        </p:nvSpPr>
        <p:spPr bwMode="auto">
          <a:xfrm>
            <a:off x="9812" y="4219485"/>
            <a:ext cx="9108051" cy="2195529"/>
          </a:xfrm>
          <a:prstGeom prst="rect">
            <a:avLst/>
          </a:prstGeom>
          <a:gradFill>
            <a:gsLst>
              <a:gs pos="0">
                <a:srgbClr val="FF0000">
                  <a:alpha val="24999"/>
                </a:srgbClr>
              </a:gs>
              <a:gs pos="100000">
                <a:srgbClr val="FFFFFF">
                  <a:alpha val="24999"/>
                </a:srgbClr>
              </a:gs>
            </a:gsLst>
            <a:lin ang="5400000" scaled="1"/>
          </a:gradFill>
          <a:ln w="28575">
            <a:solidFill>
              <a:srgbClr val="FF0000">
                <a:alpha val="33000"/>
              </a:srgbClr>
            </a:solidFill>
            <a:prstDash val="solid"/>
          </a:ln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2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Эвакуация населения из зон опасностей в безопасные районы в период мобилизации, в период действия военного положения, в военное время </a:t>
            </a:r>
            <a:r>
              <a:rPr lang="ru" sz="2200" b="0" i="0" u="none" strike="noStrike" cap="none" spc="0">
                <a:solidFill>
                  <a:srgbClr val="161645"/>
                </a:solidFill>
                <a:latin typeface="Tinos"/>
                <a:ea typeface="Tinos"/>
                <a:cs typeface="Tinos"/>
              </a:rPr>
              <a:t>это заблаговременно спланированные мероприятия, направленные на обеспечение организованного перемещения населения в безопасные районы из населенных пунктов и (или) с территорий организаций, которые попадают в зоны опасностей</a:t>
            </a:r>
            <a:endParaRPr sz="2200">
              <a:latin typeface="Tinos"/>
              <a:cs typeface="Tinos"/>
            </a:endParaRPr>
          </a:p>
          <a:p>
            <a:pPr>
              <a:defRPr/>
            </a:pP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7990" y="0"/>
            <a:ext cx="9151121" cy="774191"/>
          </a:xfrm>
          <a:prstGeom prst="rect">
            <a:avLst/>
          </a:prstGeom>
          <a:solidFill>
            <a:srgbClr val="8000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Цель эвакуации населения из зон опасностей </a:t>
            </a: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 безопасные</a:t>
            </a:r>
            <a:r>
              <a:rPr>
                <a:solidFill>
                  <a:srgbClr val="FFFF00"/>
                </a:solidFill>
                <a:latin typeface="Tinos"/>
                <a:ea typeface="Tinos"/>
                <a:cs typeface="Tinos"/>
              </a:rPr>
              <a:t>  </a:t>
            </a: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районы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125537" y="1220524"/>
            <a:ext cx="8821752" cy="4788236"/>
          </a:xfrm>
          <a:prstGeom prst="flowChartAlternateProcess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3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Целью проведения эвакуации населения из зон опасностей в безопасные районы является</a:t>
            </a:r>
            <a:r>
              <a:rPr lang="ru" sz="36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3600" b="0">
                <a:latin typeface="Tinos"/>
                <a:ea typeface="Tinos"/>
                <a:cs typeface="Tinos"/>
              </a:rPr>
              <a:t>недопущение (снижение) потерь населения от опасностей, возникающих в период мобилизации, в период действия военного положения, в военное время</a:t>
            </a:r>
            <a:endParaRPr sz="3600" b="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BF8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0" y="-17803"/>
            <a:ext cx="9143999" cy="92915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Задачи, решаемые при эвакуации населения из зон опасностей </a:t>
            </a:r>
          </a:p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</a:t>
            </a:r>
            <a:r>
              <a:rPr>
                <a:solidFill>
                  <a:srgbClr val="FFFF00"/>
                </a:solidFill>
                <a:latin typeface="Tinos"/>
                <a:ea typeface="Tinos"/>
                <a:cs typeface="Tinos"/>
              </a:rPr>
              <a:t>  </a:t>
            </a: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безопасные районы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108517" y="1466714"/>
            <a:ext cx="8883281" cy="4728985"/>
          </a:xfrm>
          <a:prstGeom prst="flowChartAlternateProcess">
            <a:avLst/>
          </a:prstGeom>
          <a:gradFill>
            <a:gsLst>
              <a:gs pos="0">
                <a:srgbClr val="00B0F0"/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349965" indent="-349965" algn="just">
              <a:lnSpc>
                <a:spcPct val="96000"/>
              </a:lnSpc>
              <a:buFont typeface="Wingdings"/>
              <a:buChar char="ü"/>
              <a:defRPr/>
            </a:pP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Снижение потерь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населения, сохранения людских и транспортных мобилизационных ресурсов, а также для сохранения квалифицированных кадров обеспечивающих выполнение мобилизационных заданий в экономике.</a:t>
            </a:r>
          </a:p>
          <a:p>
            <a:pPr marL="349965" indent="-349965" algn="just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Обеспечение устойчивого функционирования </a:t>
            </a:r>
            <a:r>
              <a:rPr lang="ru" sz="2400">
                <a:solidFill>
                  <a:schemeClr val="tx1"/>
                </a:solidFill>
                <a:latin typeface="Tinos"/>
                <a:ea typeface="Tinos"/>
                <a:cs typeface="Tinos"/>
              </a:rPr>
              <a:t>объектов </a:t>
            </a:r>
            <a:r>
              <a:rPr lang="ru" sz="2400" b="0" i="0" u="none" strike="noStrike" cap="none" spc="0">
                <a:solidFill>
                  <a:schemeClr val="tx1"/>
                </a:solidFill>
                <a:latin typeface="Tinos"/>
                <a:ea typeface="Tinos"/>
                <a:cs typeface="Tinos"/>
              </a:rPr>
              <a:t>экономики, продолжающих свою произво</a:t>
            </a:r>
            <a:r>
              <a:rPr lang="ru" sz="24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дственную деятельность в </a:t>
            </a:r>
            <a:r>
              <a:rPr lang="ru" sz="2400" b="1" i="0" u="none" strike="noStrike" cap="none" spc="0">
                <a:solidFill>
                  <a:srgbClr val="FF1717"/>
                </a:solidFill>
                <a:latin typeface="Tinos"/>
                <a:ea typeface="Tinos"/>
                <a:cs typeface="Tinos"/>
              </a:rPr>
              <a:t>период мобилизации, в период действия военного положения, в военное время.</a:t>
            </a:r>
          </a:p>
          <a:p>
            <a:pPr marL="349965" indent="-349965" algn="just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  <a:defRPr/>
            </a:pPr>
            <a:r>
              <a:rPr lang="ru" sz="2400" b="1" i="0" u="none" strike="noStrike" cap="none" spc="0">
                <a:solidFill>
                  <a:srgbClr val="FF1717"/>
                </a:solidFill>
                <a:latin typeface="Tinos"/>
                <a:ea typeface="Tinos"/>
                <a:cs typeface="Tinos"/>
              </a:rPr>
              <a:t>Обеспечение условий </a:t>
            </a:r>
            <a:r>
              <a:rPr lang="ru" sz="2400" b="0" i="0" u="none" strike="noStrike" cap="none" spc="0">
                <a:solidFill>
                  <a:schemeClr val="tx1"/>
                </a:solidFill>
                <a:latin typeface="Tinos"/>
                <a:ea typeface="Tinos"/>
                <a:cs typeface="Tinos"/>
              </a:rPr>
              <a:t>для создания группировки сил гражданской обороны и сохранения созданных в целях гражданской обороны запасов материально-технических, продовольственных, медицинских и иных средств.</a:t>
            </a:r>
            <a:endParaRPr sz="2400" b="1" i="0" u="none" strike="noStrike" cap="none" spc="0">
              <a:solidFill>
                <a:schemeClr val="tx1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-16892" y="8901"/>
            <a:ext cx="9160892" cy="765560"/>
          </a:xfrm>
          <a:prstGeom prst="rect">
            <a:avLst/>
          </a:prstGeom>
          <a:solidFill>
            <a:srgbClr val="8000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населения из зон опасностей в безопасные районы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включает в себя: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407406" y="897322"/>
            <a:ext cx="7736593" cy="66446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7999"/>
                </a:schemeClr>
              </a:gs>
              <a:gs pos="100000">
                <a:srgbClr val="FFFFFF">
                  <a:alpha val="97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Перенос экономической деятельности из зон опасностей в безопасные районы</a:t>
            </a:r>
            <a:endParaRPr sz="22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-16892" y="1634895"/>
            <a:ext cx="9160892" cy="884332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1800">
                <a:latin typeface="Tinos"/>
                <a:ea typeface="Tinos"/>
                <a:cs typeface="Tinos"/>
              </a:rPr>
              <a:t>осуществляется на основании принятых заблаговременно (в мирное время) решений руководителей органов и организаций при наличии в безопасном районе необходимой инфраструктуры, позволяющей продолжать экономическую деятельность</a:t>
            </a:r>
            <a:endParaRPr>
              <a:latin typeface="Tinos"/>
              <a:cs typeface="Tin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-16892" y="3614158"/>
            <a:ext cx="9160892" cy="2029626"/>
          </a:xfrm>
          <a:prstGeom prst="flowChartAlternateProcess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1800">
                <a:latin typeface="Tinos"/>
                <a:ea typeface="Tinos"/>
                <a:cs typeface="Tinos"/>
              </a:rPr>
              <a:t>осуществляется на основании принятых заблаговременно (в мирное время) решений руководителей органов и организаций с учетом наличия внутригородских и загородных путей сообщения на удалении в пределах 2-часовой доступности таким образом, чтобы время для их поездки в места ведения экономической деятельности и обратно на отдых не превышало 4 часов.</a:t>
            </a:r>
            <a:endParaRPr>
              <a:latin typeface="Tinos"/>
              <a:cs typeface="Tinos"/>
            </a:endParaRPr>
          </a:p>
          <a:p>
            <a:pPr marL="0" marR="0" indent="0" algn="just">
              <a:lnSpc>
                <a:spcPct val="97000"/>
              </a:lnSpc>
              <a:defRPr/>
            </a:pP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Работники, подлежащие рассредоточению, размещаются в безопасных районах совместно с членами их семей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-16892" y="6062172"/>
            <a:ext cx="9160892" cy="792266"/>
          </a:xfrm>
          <a:prstGeom prst="rect">
            <a:avLst/>
          </a:prstGeom>
          <a:solidFill>
            <a:srgbClr val="7F00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Время нахождения в безопасном районе –до принятия решения на проведение реэвакуации.</a:t>
            </a:r>
            <a:endParaRPr b="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87039607" name="Двенадцатиугольник 387039606"/>
          <p:cNvSpPr/>
          <p:nvPr/>
        </p:nvSpPr>
        <p:spPr bwMode="auto">
          <a:xfrm>
            <a:off x="552826" y="897322"/>
            <a:ext cx="480700" cy="664463"/>
          </a:xfrm>
          <a:prstGeom prst="dodecagon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1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947510349" name="Прямоугольник 947510348"/>
          <p:cNvSpPr/>
          <p:nvPr/>
        </p:nvSpPr>
        <p:spPr bwMode="auto">
          <a:xfrm>
            <a:off x="1407406" y="2855733"/>
            <a:ext cx="7736593" cy="664463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  <a:alpha val="97999"/>
                </a:schemeClr>
              </a:gs>
              <a:gs pos="100000">
                <a:srgbClr val="FFFFFF">
                  <a:alpha val="97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179898" marR="0" indent="63499">
              <a:lnSpc>
                <a:spcPct val="97000"/>
              </a:lnSpc>
              <a:defRPr/>
            </a:pPr>
            <a:r>
              <a:rPr lang="ru" sz="22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Рассредоточение работников организаций, продолжающих производственную деятельность в зонах опасностей</a:t>
            </a:r>
            <a:endParaRPr sz="2200"/>
          </a:p>
          <a:p>
            <a:pPr marL="0" marR="0" indent="0" algn="ctr">
              <a:lnSpc>
                <a:spcPct val="97000"/>
              </a:lnSpc>
              <a:defRPr/>
            </a:pPr>
            <a:endParaRPr sz="2200">
              <a:latin typeface="Tinos"/>
              <a:cs typeface="Tinos"/>
            </a:endParaRPr>
          </a:p>
        </p:txBody>
      </p:sp>
      <p:sp>
        <p:nvSpPr>
          <p:cNvPr id="338646010" name="Двенадцатиугольник 338646009"/>
          <p:cNvSpPr/>
          <p:nvPr/>
        </p:nvSpPr>
        <p:spPr bwMode="auto">
          <a:xfrm>
            <a:off x="552826" y="2900243"/>
            <a:ext cx="480700" cy="664463"/>
          </a:xfrm>
          <a:prstGeom prst="dodecagon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2</a:t>
            </a:r>
            <a:endParaRPr sz="240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812" y="-8901"/>
            <a:ext cx="9124415" cy="640934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населения из зон опасностей в безопасные районы</a:t>
            </a:r>
            <a:endParaRPr/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73151" y="673565"/>
            <a:ext cx="8994647" cy="5869308"/>
          </a:xfrm>
          <a:prstGeom prst="flowChartAlternateProcess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spcAft>
                <a:spcPts val="210"/>
              </a:spcAft>
              <a:defRPr/>
            </a:pP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Эвакуации из зон опасностей в безопасные районы подлежат следующие категории населения: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just" defTabSz="323088">
              <a:lnSpc>
                <a:spcPct val="97000"/>
              </a:lnSpc>
              <a:spcAft>
                <a:spcPts val="210"/>
              </a:spcAft>
              <a:tabLst>
                <a:tab pos="323088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а)</a:t>
            </a:r>
            <a:r>
              <a:rPr lang="ru" sz="2000">
                <a:solidFill>
                  <a:srgbClr val="C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000">
                <a:latin typeface="Tinos"/>
                <a:ea typeface="Tinos"/>
                <a:cs typeface="Tinos"/>
              </a:rPr>
              <a:t>работники федеральных органов исполнительной власти, иных федеральных государственных органов, их территориальных органов и подведомственных организаций, государственных корпораций, исполнительных органов субъектов РФ, их подведомственных организаций, органов публичной власти федеральной территории, органов местного самоуправления </a:t>
            </a: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и организаций, которые переносят экономическую деятельность из зон опасностей в безопасные районы;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just" defTabSz="323088">
              <a:lnSpc>
                <a:spcPct val="97000"/>
              </a:lnSpc>
              <a:spcAft>
                <a:spcPts val="210"/>
              </a:spcAft>
              <a:tabLst>
                <a:tab pos="323088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б)</a:t>
            </a:r>
            <a:r>
              <a:rPr lang="ru" sz="2000">
                <a:solidFill>
                  <a:srgbClr val="C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000">
                <a:latin typeface="Tinos"/>
                <a:ea typeface="Tinos"/>
                <a:cs typeface="Tinos"/>
              </a:rPr>
              <a:t>нетрудоспособное и неработающее население;</a:t>
            </a:r>
            <a:endParaRPr>
              <a:latin typeface="Tinos"/>
              <a:cs typeface="Tinos"/>
            </a:endParaRPr>
          </a:p>
          <a:p>
            <a:pPr marL="0" marR="0" indent="0" algn="just" defTabSz="323088">
              <a:lnSpc>
                <a:spcPct val="97000"/>
              </a:lnSpc>
              <a:spcAft>
                <a:spcPts val="210"/>
              </a:spcAft>
              <a:tabLst>
                <a:tab pos="323088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в)</a:t>
            </a:r>
            <a:r>
              <a:rPr lang="ru" sz="2000">
                <a:solidFill>
                  <a:srgbClr val="FF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000">
                <a:latin typeface="Tinos"/>
                <a:ea typeface="Tinos"/>
                <a:cs typeface="Tinos"/>
              </a:rPr>
              <a:t>пациенты, находящиеся на лечении в стационарных условиях в медицинских организациях;</a:t>
            </a:r>
            <a:endParaRPr>
              <a:latin typeface="Tinos"/>
              <a:cs typeface="Tinos"/>
            </a:endParaRPr>
          </a:p>
          <a:p>
            <a:pPr marL="0" marR="0" indent="0" algn="just" defTabSz="323088">
              <a:lnSpc>
                <a:spcPct val="97000"/>
              </a:lnSpc>
              <a:spcAft>
                <a:spcPts val="210"/>
              </a:spcAft>
              <a:tabLst>
                <a:tab pos="323088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г)</a:t>
            </a:r>
            <a:r>
              <a:rPr lang="ru" sz="2000">
                <a:solidFill>
                  <a:srgbClr val="C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000">
                <a:latin typeface="Tinos"/>
                <a:ea typeface="Tinos"/>
                <a:cs typeface="Tinos"/>
              </a:rPr>
              <a:t>осужденные и лица, содержащиеся под стражей;</a:t>
            </a:r>
            <a:endParaRPr>
              <a:latin typeface="Tinos"/>
              <a:cs typeface="Tinos"/>
            </a:endParaRPr>
          </a:p>
          <a:p>
            <a:pPr marL="0" marR="0" indent="0" algn="just" defTabSz="334264">
              <a:lnSpc>
                <a:spcPct val="97000"/>
              </a:lnSpc>
              <a:tabLst>
                <a:tab pos="334264" algn="l"/>
              </a:tabLst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д)</a:t>
            </a:r>
            <a:r>
              <a:rPr lang="ru" sz="2000">
                <a:solidFill>
                  <a:srgbClr val="C0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000">
                <a:latin typeface="Tinos"/>
                <a:ea typeface="Tinos"/>
                <a:cs typeface="Tinos"/>
              </a:rPr>
              <a:t>население, в отношении которого принято решение об обязательном и контролируемом временном отселении с размещением в пунктах временного размещения и питания до принятия решения о возвращении в места проживания (пребывания).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911" y="-17803"/>
            <a:ext cx="9133317" cy="79199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Порядок проведения эвакуации населения из зон опасностей в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безопасные районы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-5775" y="774191"/>
            <a:ext cx="9133317" cy="596695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000">
                <a:latin typeface="Tinos"/>
                <a:ea typeface="Tinos"/>
                <a:cs typeface="Tinos"/>
              </a:rPr>
              <a:t>В зависимости от масштаба, особенностей возникновения и развития опасностей, может проводиться:</a:t>
            </a:r>
            <a:endParaRPr>
              <a:latin typeface="Tinos"/>
              <a:cs typeface="Tinos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68850" y="2026649"/>
            <a:ext cx="3243570" cy="304821"/>
          </a:xfrm>
          <a:prstGeom prst="rect">
            <a:avLst/>
          </a:prstGeom>
          <a:noFill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ЧАСТИЧНАЯ ЭВАКУАЦИЯ</a:t>
            </a:r>
            <a:endParaRPr>
              <a:latin typeface="Tinos"/>
              <a:cs typeface="Tinos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3989831" y="2004415"/>
            <a:ext cx="5041391" cy="354579"/>
          </a:xfrm>
          <a:prstGeom prst="rect">
            <a:avLst/>
          </a:prstGeom>
          <a:noFill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ОБЩАЯ ЭВАКУАЦИЯ</a:t>
            </a:r>
            <a:endParaRPr>
              <a:latin typeface="Tinos"/>
              <a:cs typeface="Tinos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63224" y="2287837"/>
            <a:ext cx="3859551" cy="3187729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algn="ctr" defTabSz="2206752">
              <a:lnSpc>
                <a:spcPct val="100000"/>
              </a:lnSpc>
              <a:spcBef>
                <a:spcPts val="4251"/>
              </a:spcBef>
              <a:tabLst>
                <a:tab pos="2206752" algn="l"/>
              </a:tabLst>
              <a:defRPr/>
            </a:pPr>
            <a:r>
              <a:rPr lang="ru" sz="1800" b="1">
                <a:solidFill>
                  <a:srgbClr val="0070C0"/>
                </a:solidFill>
                <a:latin typeface="Tinos"/>
                <a:ea typeface="Tinos"/>
                <a:cs typeface="Tinos"/>
              </a:rPr>
              <a:t>Частичная эвакуация проводится в отношении:</a:t>
            </a:r>
            <a:endParaRPr sz="1800">
              <a:latin typeface="Tinos"/>
              <a:cs typeface="Tinos"/>
            </a:endParaRPr>
          </a:p>
          <a:p>
            <a:pPr marL="283879" marR="0" indent="-283879" algn="l">
              <a:lnSpc>
                <a:spcPct val="100000"/>
              </a:lnSpc>
              <a:buFont typeface="Wingdings"/>
              <a:buChar char="w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нетрудоспособного и неработающего населения;</a:t>
            </a:r>
            <a:endParaRPr lang="ru" sz="1800" b="0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3879" marR="0" indent="-283879" algn="l">
              <a:lnSpc>
                <a:spcPct val="100000"/>
              </a:lnSpc>
              <a:buFont typeface="Wingdings"/>
              <a:buChar char="w"/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пациентов, находящихся на лечении в стационарных условиях в медицинских организациях;</a:t>
            </a:r>
            <a:endParaRPr lang="ru" sz="1800">
              <a:latin typeface="Tinos"/>
              <a:ea typeface="Tinos"/>
              <a:cs typeface="Tinos"/>
            </a:endParaRPr>
          </a:p>
          <a:p>
            <a:pPr marL="283879" marR="0" indent="-283879" algn="l">
              <a:lnSpc>
                <a:spcPct val="100000"/>
              </a:lnSpc>
              <a:buFont typeface="Wingdings"/>
              <a:buChar char="w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осужденных и лиц, содержащихся под стражей.</a:t>
            </a:r>
            <a:endParaRPr sz="1800">
              <a:latin typeface="Tinos"/>
              <a:cs typeface="Tinos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 bwMode="auto">
          <a:xfrm>
            <a:off x="4072127" y="2312587"/>
            <a:ext cx="4914586" cy="2013720"/>
          </a:xfrm>
          <a:prstGeom prst="flowChartAlternateProcess">
            <a:avLst/>
          </a:prstGeom>
          <a:gradFill>
            <a:gsLst>
              <a:gs pos="0">
                <a:srgbClr val="FFCCCC"/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18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Общей эвакуации подлежат все категории населения, за исключением: </a:t>
            </a:r>
            <a:r>
              <a:rPr lang="ru" sz="1800">
                <a:latin typeface="Tinos"/>
                <a:ea typeface="Tinos"/>
                <a:cs typeface="Tinos"/>
              </a:rPr>
              <a:t>граждан, подлежащих призыву на военную службу по мобилизации; направленных для прохождения службы в войсках национальной гвардии РФ при объявлении мобилизации; работников, организаций, подлежащих рассредоточению.</a:t>
            </a:r>
            <a:endParaRPr>
              <a:latin typeface="Tinos"/>
              <a:cs typeface="Tinos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072127" y="4406197"/>
            <a:ext cx="4914586" cy="320694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>
            <a:noAutofit/>
          </a:bodyPr>
          <a:lstStyle/>
          <a:p>
            <a:pPr marL="0" marR="0" indent="0" algn="r">
              <a:defRPr/>
            </a:pPr>
            <a:r>
              <a:rPr lang="ru" sz="1800" b="1">
                <a:solidFill>
                  <a:srgbClr val="FFFFFF"/>
                </a:solidFill>
                <a:latin typeface="Tinos"/>
                <a:ea typeface="Tinos"/>
                <a:cs typeface="Tinos"/>
              </a:rPr>
              <a:t>Общая эвакуация может проводиться:</a:t>
            </a:r>
            <a:endParaRPr>
              <a:latin typeface="Tinos"/>
              <a:cs typeface="Tinos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4567569" y="6376803"/>
            <a:ext cx="4440690" cy="328796"/>
          </a:xfrm>
          <a:prstGeom prst="rect">
            <a:avLst/>
          </a:prstGeom>
          <a:solidFill>
            <a:srgbClr val="C0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18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 экстренном порядке.</a:t>
            </a:r>
            <a:endParaRPr b="1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665151360" name="TextBox 665151359"/>
          <p:cNvSpPr txBox="1"/>
          <p:nvPr/>
        </p:nvSpPr>
        <p:spPr bwMode="auto">
          <a:xfrm>
            <a:off x="4567569" y="4882888"/>
            <a:ext cx="4439610" cy="451209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>
              <a:lnSpc>
                <a:spcPts val="1414"/>
              </a:lnSpc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В плановом порядке после завершения частичной эвакуации.</a:t>
            </a:r>
            <a:endParaRPr sz="1800">
              <a:latin typeface="Tinos"/>
              <a:cs typeface="Tinos"/>
            </a:endParaRPr>
          </a:p>
        </p:txBody>
      </p:sp>
      <p:sp>
        <p:nvSpPr>
          <p:cNvPr id="945866143" name="TextBox 945866142"/>
          <p:cNvSpPr txBox="1"/>
          <p:nvPr/>
        </p:nvSpPr>
        <p:spPr bwMode="auto">
          <a:xfrm>
            <a:off x="4572000" y="5420014"/>
            <a:ext cx="4436260" cy="451209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>
              <a:lnSpc>
                <a:spcPts val="1414"/>
              </a:lnSpc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В период проведения частичной эвакуации.</a:t>
            </a:r>
            <a:endParaRPr>
              <a:latin typeface="Tinos"/>
              <a:cs typeface="Tinos"/>
            </a:endParaRPr>
          </a:p>
        </p:txBody>
      </p:sp>
      <p:sp>
        <p:nvSpPr>
          <p:cNvPr id="422909234" name="TextBox 422909233"/>
          <p:cNvSpPr txBox="1"/>
          <p:nvPr/>
        </p:nvSpPr>
        <p:spPr bwMode="auto">
          <a:xfrm>
            <a:off x="4572000" y="5946277"/>
            <a:ext cx="4436980" cy="35789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>
              <a:lnSpc>
                <a:spcPct val="97000"/>
              </a:lnSpc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Минуя частичную эвакуацию.</a:t>
            </a:r>
            <a:endParaRPr sz="1800">
              <a:latin typeface="Tinos"/>
              <a:cs typeface="Tinos"/>
            </a:endParaRPr>
          </a:p>
        </p:txBody>
      </p:sp>
      <p:cxnSp>
        <p:nvCxnSpPr>
          <p:cNvPr id="2" name="Соединительная линия уступом 1"/>
          <p:cNvCxnSpPr>
            <a:cxnSpLocks/>
            <a:endCxn id="13" idx="1"/>
          </p:cNvCxnSpPr>
          <p:nvPr/>
        </p:nvCxnSpPr>
        <p:spPr bwMode="auto">
          <a:xfrm rot="5399976" flipV="1">
            <a:off x="3491280" y="5464910"/>
            <a:ext cx="1796505" cy="356074"/>
          </a:xfrm>
          <a:prstGeom prst="bentConnector2">
            <a:avLst/>
          </a:prstGeom>
          <a:ln w="28575" cap="flat" cmpd="sng" algn="ctr">
            <a:solidFill>
              <a:srgbClr val="FF0000"/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cxnSpLocks/>
            <a:endCxn id="945866143" idx="1"/>
          </p:cNvCxnSpPr>
          <p:nvPr/>
        </p:nvCxnSpPr>
        <p:spPr bwMode="auto">
          <a:xfrm flipV="1">
            <a:off x="4229298" y="5653604"/>
            <a:ext cx="342700" cy="0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7856487" name="Прямая соединительная линия 1807856486"/>
          <p:cNvCxnSpPr>
            <a:cxnSpLocks/>
          </p:cNvCxnSpPr>
          <p:nvPr/>
        </p:nvCxnSpPr>
        <p:spPr bwMode="auto">
          <a:xfrm flipV="1">
            <a:off x="4218181" y="6125222"/>
            <a:ext cx="342700" cy="0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1701592" name="Прямая соединительная линия 701701591"/>
          <p:cNvCxnSpPr>
            <a:cxnSpLocks/>
          </p:cNvCxnSpPr>
          <p:nvPr/>
        </p:nvCxnSpPr>
        <p:spPr bwMode="auto">
          <a:xfrm flipV="1">
            <a:off x="4218181" y="5181624"/>
            <a:ext cx="342700" cy="0"/>
          </a:xfrm>
          <a:prstGeom prst="line">
            <a:avLst/>
          </a:prstGeom>
          <a:ln w="28575" cap="flat" cmpd="sng" algn="ctr">
            <a:solidFill>
              <a:srgbClr val="FF0000"/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0471193" name="Стрелка вниз 1260471192"/>
          <p:cNvSpPr/>
          <p:nvPr/>
        </p:nvSpPr>
        <p:spPr bwMode="auto">
          <a:xfrm>
            <a:off x="1710069" y="1397593"/>
            <a:ext cx="320466" cy="516308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accent1"/>
              </a:gs>
              <a:gs pos="100000">
                <a:srgbClr val="FFFFFF"/>
              </a:gs>
            </a:gsLst>
            <a:lin ang="162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908511" name="Стрелка вниз 637908510"/>
          <p:cNvSpPr/>
          <p:nvPr/>
        </p:nvSpPr>
        <p:spPr bwMode="auto">
          <a:xfrm>
            <a:off x="6285630" y="1415396"/>
            <a:ext cx="320466" cy="516308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0000"/>
              </a:gs>
              <a:gs pos="100000">
                <a:srgbClr val="FFFFFF"/>
              </a:gs>
            </a:gsLst>
            <a:lin ang="162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25794" y="-17803"/>
            <a:ext cx="9168139" cy="765560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Особенности проведения эвакуации населения из зон опасностей в безопасные районы:</a:t>
            </a:r>
            <a:endParaRPr sz="24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90499" y="1978973"/>
            <a:ext cx="8778240" cy="207904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1678647361" name="TextBox 1678647360"/>
          <p:cNvSpPr txBox="1"/>
          <p:nvPr/>
        </p:nvSpPr>
        <p:spPr bwMode="auto">
          <a:xfrm>
            <a:off x="-25794" y="6177897"/>
            <a:ext cx="9147618" cy="612411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4999"/>
                </a:schemeClr>
              </a:gs>
              <a:gs pos="100000">
                <a:srgbClr val="FFFFFF">
                  <a:alpha val="94999"/>
                </a:srgbClr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4000"/>
              </a:lnSpc>
              <a:defRPr/>
            </a:pPr>
            <a:r>
              <a:rPr lang="ru" sz="18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Эвакуированное население находится в безопасных районах до принятия решения о проведении реэвакуации населения.</a:t>
            </a:r>
            <a:endParaRPr sz="18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1118772647" name="TextBox 1118772646"/>
          <p:cNvSpPr txBox="1"/>
          <p:nvPr/>
        </p:nvSpPr>
        <p:spPr bwMode="auto">
          <a:xfrm>
            <a:off x="-25794" y="5216494"/>
            <a:ext cx="9154098" cy="867771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4999"/>
                </a:schemeClr>
              </a:gs>
              <a:gs pos="100000">
                <a:srgbClr val="FFFFFF">
                  <a:alpha val="94999"/>
                </a:srgbClr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4000"/>
              </a:lnSpc>
              <a:spcAft>
                <a:spcPts val="0"/>
              </a:spcAft>
              <a:defRPr/>
            </a:pPr>
            <a:r>
              <a:rPr lang="ru" sz="18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Обеспечение общественной безопасности и охраны общественного порядка</a:t>
            </a:r>
            <a:r>
              <a:rPr lang="ru" sz="18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при проведении эвакуации населения организуется подразделениями органов внутренних дел, войск национальной гвардии РФ, российского казачества.</a:t>
            </a:r>
            <a:endParaRPr sz="1800">
              <a:latin typeface="Tinos"/>
              <a:cs typeface="Tinos"/>
            </a:endParaRPr>
          </a:p>
        </p:txBody>
      </p:sp>
      <p:sp>
        <p:nvSpPr>
          <p:cNvPr id="580025414" name="TextBox 580025413"/>
          <p:cNvSpPr txBox="1"/>
          <p:nvPr/>
        </p:nvSpPr>
        <p:spPr bwMode="auto">
          <a:xfrm>
            <a:off x="-25794" y="3756587"/>
            <a:ext cx="9155898" cy="1378489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4999"/>
                </a:schemeClr>
              </a:gs>
              <a:gs pos="100000">
                <a:srgbClr val="FFFFFF">
                  <a:alpha val="94999"/>
                </a:srgbClr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4000"/>
              </a:lnSpc>
              <a:spcAft>
                <a:spcPts val="0"/>
              </a:spcAft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Размещение эвакуируемого населения в безопасных районах в пунктах временного размещения и питания осуществляется из расчета норм, установленных законодательством РФ, </a:t>
            </a:r>
            <a:r>
              <a:rPr lang="ru" sz="18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а в случае введения военного положения или в военное время - не менее 4 квадратных метров на одного человека, а для осужденных и лиц, содержащихся под стражей - не менее 2 квадратных метров на одного человека</a:t>
            </a:r>
            <a:r>
              <a:rPr lang="ru" sz="1800" b="0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.</a:t>
            </a:r>
            <a:endParaRPr sz="18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1855283967" name="TextBox 1855283966"/>
          <p:cNvSpPr txBox="1"/>
          <p:nvPr/>
        </p:nvSpPr>
        <p:spPr bwMode="auto">
          <a:xfrm>
            <a:off x="-41217" y="3064235"/>
            <a:ext cx="9167058" cy="612411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4999"/>
                </a:schemeClr>
              </a:gs>
              <a:gs pos="100000">
                <a:srgbClr val="FFFFFF">
                  <a:alpha val="94999"/>
                </a:srgbClr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4000"/>
              </a:lnSpc>
              <a:spcAft>
                <a:spcPts val="0"/>
              </a:spcAft>
              <a:defRPr/>
            </a:pP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Размещение эвакуируемого населения осуществляется </a:t>
            </a:r>
            <a:r>
              <a:rPr lang="ru" sz="18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в пунктах временного размещения и питания.</a:t>
            </a:r>
            <a:endParaRPr sz="18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687215645" name="TextBox 687215644"/>
          <p:cNvSpPr txBox="1"/>
          <p:nvPr/>
        </p:nvSpPr>
        <p:spPr bwMode="auto">
          <a:xfrm>
            <a:off x="-25794" y="839452"/>
            <a:ext cx="9168858" cy="1147450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4999"/>
                </a:schemeClr>
              </a:gs>
              <a:gs pos="100000">
                <a:srgbClr val="FFFFFF">
                  <a:alpha val="94999"/>
                </a:srgbClr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6000"/>
              </a:lnSpc>
              <a:spcAft>
                <a:spcPts val="0"/>
              </a:spcAft>
              <a:defRPr/>
            </a:pPr>
            <a:r>
              <a:rPr lang="ru" sz="18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При получении сигнала о проведении частичной или общей эвакуации</a:t>
            </a:r>
            <a:r>
              <a:rPr lang="ru" sz="18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органами и организациями осуществляется эвакуация населения в соответствии с планами эвакуационных мероприятий, </a:t>
            </a:r>
            <a:r>
              <a:rPr lang="ru" sz="18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при этом проводится оповещение и информирование населения о начале проведения эвакуации и порядке его действий.</a:t>
            </a:r>
            <a:endParaRPr sz="18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1000958007" name="TextBox 1000958006"/>
          <p:cNvSpPr txBox="1"/>
          <p:nvPr/>
        </p:nvSpPr>
        <p:spPr bwMode="auto">
          <a:xfrm>
            <a:off x="-32994" y="2074134"/>
            <a:ext cx="9159858" cy="876890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4999"/>
                </a:schemeClr>
              </a:gs>
              <a:gs pos="100000">
                <a:srgbClr val="FFFFFF">
                  <a:alpha val="94999"/>
                </a:srgbClr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5000"/>
              </a:lnSpc>
              <a:spcAft>
                <a:spcPts val="559"/>
              </a:spcAft>
              <a:defRPr/>
            </a:pPr>
            <a:r>
              <a:rPr lang="ru" sz="18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Медицинское обеспечение эвакуируемого населения</a:t>
            </a:r>
            <a:r>
              <a:rPr lang="ru" sz="18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организуется медицинскими организациями по территориально-участковому принципу в местах сбора, пунктах временного размещения и питания, а также на маршрутах эвакуации населения.</a:t>
            </a:r>
            <a:endParaRPr sz="18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676071"/>
            <a:ext cx="2286000" cy="19507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2671301"/>
            <a:ext cx="2286000" cy="19690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4750037"/>
            <a:ext cx="2386584" cy="18897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0" y="0"/>
            <a:ext cx="9143130" cy="542543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Зоны полной эвакуации</a:t>
            </a:r>
            <a:endParaRPr sz="24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2493263" y="632032"/>
            <a:ext cx="6571487" cy="1939653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Зона ведения военных действий</a:t>
            </a:r>
            <a:r>
              <a:rPr lang="ru" sz="20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latin typeface="Tinos"/>
                <a:ea typeface="Tinos"/>
                <a:cs typeface="Tinos"/>
              </a:rPr>
              <a:t>- территория, в пределах которой планируется (осуществляется) развертывание группировок войск (сил) для отражения агрессии и (или) разрешения внутренних вооруженных конфликтов, а также ведение военных действий или проведение специальных военных операций.</a:t>
            </a:r>
            <a:endParaRPr>
              <a:latin typeface="Tinos"/>
              <a:cs typeface="Tinos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2493263" y="2671301"/>
            <a:ext cx="6559295" cy="1877553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В пределах границ зон ведения военных действий </a:t>
            </a:r>
            <a:r>
              <a:rPr lang="ru" sz="2000">
                <a:latin typeface="Tinos"/>
                <a:ea typeface="Tinos"/>
                <a:cs typeface="Tinos"/>
              </a:rPr>
              <a:t>органами военного управления, а также территориальными органами Федеральной службы безопасности Российской Федерации </a:t>
            </a: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определяются зоны полной эвакуации.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2398775" y="4750037"/>
            <a:ext cx="6562343" cy="1889759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Эвакуации из зон полной эвакуации в безопасные районы подлежат все население</a:t>
            </a:r>
            <a:r>
              <a:rPr lang="ru" sz="2000">
                <a:latin typeface="Tinos"/>
                <a:ea typeface="Tinos"/>
                <a:cs typeface="Tinos"/>
              </a:rPr>
              <a:t>, за исключением отдельных категорий граждан, по согласованию с органами военного управления, а также территориальными органами ФСБ РФ</a:t>
            </a:r>
            <a:r>
              <a:rPr lang="ru" sz="2000" b="1">
                <a:latin typeface="Tinos"/>
                <a:ea typeface="Tinos"/>
                <a:cs typeface="Tinos"/>
              </a:rPr>
              <a:t>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16892" y="-53411"/>
            <a:ext cx="9160023" cy="541091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населения из зон опасностей в безопасные районы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285770" y="3391639"/>
            <a:ext cx="8510366" cy="3017705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400">
                <a:latin typeface="Tinos"/>
                <a:ea typeface="Tinos"/>
                <a:cs typeface="Tinos"/>
              </a:rPr>
              <a:t>Нетрудоспособное, неработающее население и лица, не являющиеся членами семей работников организаций, продолжающих экономическую деятельность при опасностях, возникающих в условиях военных конфликтов, 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размещаются в более отдаленных безопасных районах по сравнению с районами, в которых размещаются рассредоточиваемые работники (сотрудники) органов и организаций.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1175285587" name="TextBox 1175285586"/>
          <p:cNvSpPr txBox="1"/>
          <p:nvPr/>
        </p:nvSpPr>
        <p:spPr bwMode="auto">
          <a:xfrm>
            <a:off x="285769" y="1005937"/>
            <a:ext cx="8513605" cy="2067554"/>
          </a:xfrm>
          <a:prstGeom prst="flowChartAlternateProcess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1609"/>
              </a:spcAft>
              <a:defRPr/>
            </a:pPr>
            <a:r>
              <a:rPr lang="ru" sz="24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Граждане, подлежащие призыву на военную службу по мобилизации, </a:t>
            </a:r>
            <a:r>
              <a:rPr lang="ru" sz="24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за исключением проживающих в зонах полной эвакуации</a:t>
            </a:r>
            <a:r>
              <a:rPr lang="ru" sz="24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, не планируются к эвакуации в период мобилизации, действия военного положения и в военное время.</a:t>
            </a:r>
            <a:endParaRPr sz="24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16892" y="8901"/>
            <a:ext cx="9168924" cy="524498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Рассредоточение работников организаций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-16892" y="827873"/>
            <a:ext cx="9168924" cy="791197"/>
          </a:xfrm>
          <a:prstGeom prst="rect">
            <a:avLst/>
          </a:prstGeom>
          <a:solidFill>
            <a:srgbClr val="CB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Работники организаций, продолжающих работу в зонах </a:t>
            </a:r>
            <a:endParaRPr sz="2400" b="1"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опасностей, подлежат рассредоточению.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143340" y="2301239"/>
            <a:ext cx="8892966" cy="3858853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14999"/>
              </a:lnSpc>
              <a:defRPr/>
            </a:pPr>
            <a:r>
              <a:rPr lang="ru" sz="2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Рассредоточение </a:t>
            </a:r>
            <a:r>
              <a:rPr lang="ru" sz="2800">
                <a:latin typeface="Tinos"/>
                <a:ea typeface="Tinos"/>
                <a:cs typeface="Tinos"/>
              </a:rPr>
              <a:t>– </a:t>
            </a:r>
            <a:r>
              <a:rPr lang="ru" sz="2800" b="1">
                <a:latin typeface="Tinos"/>
                <a:ea typeface="Tinos"/>
                <a:cs typeface="Tinos"/>
              </a:rPr>
              <a:t>особый вид эвакуации, предусматривающий проведение мероприятий по организованному перемещению рабочих (служащих), продолжающих производственную, трудовую, хозяйственную и служебную деятельность, из зон опасностей </a:t>
            </a:r>
            <a:r>
              <a:rPr lang="ru" sz="28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для проживания и отдыха в безопасные районы и обратно.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7990" y="-17803"/>
            <a:ext cx="9151121" cy="551203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Рассредоточение работников организаций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250163" y="978407"/>
            <a:ext cx="8617009" cy="1914699"/>
          </a:xfrm>
          <a:prstGeom prst="flowChartAlternateProcess">
            <a:avLst/>
          </a:prstGeom>
          <a:solidFill>
            <a:srgbClr val="FF0000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Размещение работников, подлежащих рассредоточению, и членов их семей осуществляется в ближайших безопасных районах с учетом наличия внутригородских и загородных путей сообщения на удалении в пределах 2часовой доступности таким образом, чтобы время для их поездки в места ведения экономической деятельности и обратно на отдых не превышало 4 часов.</a:t>
            </a:r>
            <a:endParaRPr b="1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50163" y="3340650"/>
            <a:ext cx="8670420" cy="2276428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  <a:alpha val="89999"/>
                </a:schemeClr>
              </a:gs>
              <a:gs pos="100000">
                <a:srgbClr val="FFFFFF">
                  <a:alpha val="89999"/>
                </a:srgbClr>
              </a:gs>
            </a:gsLst>
            <a:lin ang="162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97000"/>
              </a:lnSpc>
              <a:spcAft>
                <a:spcPts val="630"/>
              </a:spcAft>
              <a:defRPr/>
            </a:pPr>
            <a:r>
              <a:rPr lang="ru" sz="22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При рассредоточении организации в безопасном районе находятся:</a:t>
            </a:r>
            <a:endParaRPr sz="2200">
              <a:latin typeface="Tinos"/>
              <a:cs typeface="Tinos"/>
            </a:endParaRPr>
          </a:p>
          <a:p>
            <a:pPr marL="0" marR="0" indent="0" defTabSz="346456">
              <a:spcAft>
                <a:spcPts val="630"/>
              </a:spcAft>
              <a:tabLst>
                <a:tab pos="346456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❖	рабочие смены, занятые в производстве;</a:t>
            </a:r>
            <a:endParaRPr sz="2200">
              <a:latin typeface="Tinos"/>
              <a:cs typeface="Tinos"/>
            </a:endParaRPr>
          </a:p>
          <a:p>
            <a:pPr marL="0" marR="0" indent="0" defTabSz="352552">
              <a:spcAft>
                <a:spcPts val="630"/>
              </a:spcAft>
              <a:tabLst>
                <a:tab pos="352552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❖	члены семей работников организации;</a:t>
            </a:r>
            <a:endParaRPr sz="2200">
              <a:latin typeface="Tinos"/>
              <a:cs typeface="Tinos"/>
            </a:endParaRPr>
          </a:p>
          <a:p>
            <a:pPr marL="0" marR="0" indent="0" defTabSz="364744">
              <a:lnSpc>
                <a:spcPct val="97000"/>
              </a:lnSpc>
              <a:tabLst>
                <a:tab pos="364744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❖	материальных ресурсов и запасов материальных средств организации, необходимых для осуществления производственной деятельности</a:t>
            </a:r>
            <a:endParaRPr sz="2200">
              <a:latin typeface="Tinos"/>
              <a:cs typeface="Tinos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7990" y="6124485"/>
            <a:ext cx="9151121" cy="747756"/>
          </a:xfrm>
          <a:prstGeom prst="rect">
            <a:avLst/>
          </a:prstGeom>
          <a:solidFill>
            <a:srgbClr val="8000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При невозможности совместного размещения члены семей указанных работников размещаются в ближних к этим районам безопасных районах</a:t>
            </a:r>
            <a:endParaRPr b="1">
              <a:solidFill>
                <a:srgbClr val="FFFF0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16892" y="-17803"/>
            <a:ext cx="9160023" cy="640934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Рассредоточение работников организаций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143340" y="854579"/>
            <a:ext cx="8892946" cy="5634883"/>
          </a:xfrm>
          <a:prstGeom prst="flowChartAlternateProcess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spcAft>
                <a:spcPts val="630"/>
              </a:spcAft>
              <a:defRPr/>
            </a:pPr>
            <a:r>
              <a:rPr lang="ru" sz="22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Рассредоточению подлежат следующие категории населения:</a:t>
            </a:r>
            <a:endParaRPr>
              <a:latin typeface="Tinos"/>
              <a:cs typeface="Tinos"/>
            </a:endParaRPr>
          </a:p>
          <a:p>
            <a:pPr marL="0" marR="0" indent="0" algn="just" defTabSz="337312">
              <a:lnSpc>
                <a:spcPct val="97000"/>
              </a:lnSpc>
              <a:spcAft>
                <a:spcPts val="630"/>
              </a:spcAft>
              <a:tabLst>
                <a:tab pos="337312" algn="l"/>
              </a:tabLst>
              <a:defRPr/>
            </a:pPr>
            <a:r>
              <a:rPr lang="en-US" sz="1900">
                <a:solidFill>
                  <a:srgbClr val="CC0000"/>
                </a:solidFill>
                <a:latin typeface="Tinos"/>
                <a:ea typeface="Tinos"/>
                <a:cs typeface="Tinos"/>
              </a:rPr>
              <a:t>★</a:t>
            </a:r>
            <a:r>
              <a:rPr lang="ru" sz="2200">
                <a:solidFill>
                  <a:srgbClr val="CC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рабочие и служащие уникальных (специализированных) объектов экономики, для продолжения работы которых соответствующей производственной базы в безопасном районе нет;</a:t>
            </a:r>
            <a:endParaRPr>
              <a:latin typeface="Tinos"/>
              <a:cs typeface="Tinos"/>
            </a:endParaRPr>
          </a:p>
          <a:p>
            <a:pPr marL="0" marR="0" indent="0" algn="just" defTabSz="335280">
              <a:spcAft>
                <a:spcPts val="630"/>
              </a:spcAft>
              <a:tabLst>
                <a:tab pos="335280" algn="l"/>
              </a:tabLst>
              <a:defRPr/>
            </a:pPr>
            <a:r>
              <a:rPr lang="ru" sz="1900">
                <a:solidFill>
                  <a:srgbClr val="CC0000"/>
                </a:solidFill>
                <a:latin typeface="Tinos"/>
                <a:ea typeface="Tinos"/>
                <a:cs typeface="Tinos"/>
              </a:rPr>
              <a:t>★</a:t>
            </a:r>
            <a:r>
              <a:rPr lang="ru" sz="2200">
                <a:solidFill>
                  <a:srgbClr val="CC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рабочие и служащие объектов экономики с непрерывным циклом производства;</a:t>
            </a:r>
            <a:endParaRPr>
              <a:latin typeface="Tinos"/>
              <a:cs typeface="Tinos"/>
            </a:endParaRPr>
          </a:p>
          <a:p>
            <a:pPr marL="0" marR="0" indent="0" algn="just" defTabSz="335280">
              <a:spcAft>
                <a:spcPts val="630"/>
              </a:spcAft>
              <a:tabLst>
                <a:tab pos="335280" algn="l"/>
              </a:tabLst>
              <a:defRPr/>
            </a:pPr>
            <a:r>
              <a:rPr lang="ru" sz="1900">
                <a:solidFill>
                  <a:srgbClr val="CC0000"/>
                </a:solidFill>
                <a:latin typeface="Tinos"/>
                <a:ea typeface="Tinos"/>
                <a:cs typeface="Tinos"/>
              </a:rPr>
              <a:t>★</a:t>
            </a:r>
            <a:r>
              <a:rPr lang="ru" sz="2200">
                <a:solidFill>
                  <a:srgbClr val="CC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рабочие и служащие организаций, обеспечивающих функционирование объектов жизнедеятельности и объектов коммунального хозяйства;</a:t>
            </a:r>
            <a:endParaRPr>
              <a:latin typeface="Tinos"/>
              <a:cs typeface="Tinos"/>
            </a:endParaRPr>
          </a:p>
          <a:p>
            <a:pPr marL="0" marR="0" indent="0" algn="just" defTabSz="337312">
              <a:spcAft>
                <a:spcPts val="630"/>
              </a:spcAft>
              <a:tabLst>
                <a:tab pos="337312" algn="l"/>
              </a:tabLst>
              <a:defRPr/>
            </a:pPr>
            <a:r>
              <a:rPr lang="ru" sz="1900">
                <a:solidFill>
                  <a:srgbClr val="CC0000"/>
                </a:solidFill>
                <a:latin typeface="Tinos"/>
                <a:ea typeface="Tinos"/>
                <a:cs typeface="Tinos"/>
              </a:rPr>
              <a:t>★</a:t>
            </a:r>
            <a:r>
              <a:rPr lang="ru" sz="2200">
                <a:solidFill>
                  <a:srgbClr val="CC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работники транспорта, связи, общественного питания, здравоохранения;</a:t>
            </a:r>
            <a:endParaRPr>
              <a:latin typeface="Tinos"/>
              <a:cs typeface="Tinos"/>
            </a:endParaRPr>
          </a:p>
          <a:p>
            <a:pPr marL="0" marR="0" indent="0" algn="just" defTabSz="335280">
              <a:lnSpc>
                <a:spcPct val="97000"/>
              </a:lnSpc>
              <a:spcAft>
                <a:spcPts val="630"/>
              </a:spcAft>
              <a:tabLst>
                <a:tab pos="335280" algn="l"/>
              </a:tabLst>
              <a:defRPr/>
            </a:pPr>
            <a:r>
              <a:rPr lang="ru" sz="1900">
                <a:solidFill>
                  <a:srgbClr val="CC0000"/>
                </a:solidFill>
                <a:latin typeface="Tinos"/>
                <a:ea typeface="Tinos"/>
                <a:cs typeface="Tinos"/>
              </a:rPr>
              <a:t>★</a:t>
            </a:r>
            <a:r>
              <a:rPr lang="ru" sz="2200">
                <a:solidFill>
                  <a:srgbClr val="CC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работники органов государственной власти субъектов Российской Федерации и органов местного самоуправления;</a:t>
            </a:r>
            <a:endParaRPr>
              <a:latin typeface="Tinos"/>
              <a:cs typeface="Tinos"/>
            </a:endParaRPr>
          </a:p>
          <a:p>
            <a:pPr marL="0" marR="0" indent="0" algn="just" defTabSz="335280">
              <a:lnSpc>
                <a:spcPct val="97000"/>
              </a:lnSpc>
              <a:tabLst>
                <a:tab pos="335280" algn="l"/>
              </a:tabLst>
              <a:defRPr/>
            </a:pPr>
            <a:r>
              <a:rPr lang="ru" sz="1900">
                <a:solidFill>
                  <a:srgbClr val="CC0000"/>
                </a:solidFill>
                <a:latin typeface="Tinos"/>
                <a:ea typeface="Tinos"/>
                <a:cs typeface="Tinos"/>
              </a:rPr>
              <a:t>★</a:t>
            </a:r>
            <a:r>
              <a:rPr lang="ru" sz="2200">
                <a:solidFill>
                  <a:srgbClr val="CC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сотрудники сил и средств предупреждения и ликвидации ЧС.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542544"/>
            <a:ext cx="2124456" cy="54345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114800" y="2660904"/>
            <a:ext cx="3063240" cy="71628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defRPr/>
            </a:pPr>
            <a:r>
              <a:rPr lang="ru" sz="2400">
                <a:latin typeface="Calibri"/>
              </a:rPr>
              <a:t>Эвакуационные органы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911" y="8901"/>
            <a:ext cx="9143088" cy="400583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Эвакуационные органы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348084" y="404757"/>
            <a:ext cx="8413135" cy="796995"/>
          </a:xfrm>
          <a:prstGeom prst="flowChartAlternateProcess">
            <a:avLst/>
          </a:prstGeom>
          <a:solidFill>
            <a:srgbClr val="CB0000"/>
          </a:solidFill>
          <a:ln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8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 целях организации планирования, подготовки, проведения и обеспечения эвакуации населения в органах и организациях заблаговременно формируются эвакуационные органы: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911" y="1188093"/>
            <a:ext cx="4472000" cy="1518074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эвакуационные комиссии (ЭК)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предназначены для планирования эвакуации населения осуществление контроля за подготовкой и проведением эвакуации</a:t>
            </a:r>
            <a:endParaRPr sz="1600" b="1">
              <a:latin typeface="Tinos"/>
              <a:cs typeface="Tinos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4560996" y="1188093"/>
            <a:ext cx="4583002" cy="1518074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4000"/>
              </a:lnSpc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промежуточные пункты эвакуации (ППЭ)</a:t>
            </a:r>
            <a:endParaRPr sz="1600"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4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предназначаются для кратковременного размещения эваконаселения для его перерегистрации, проведения (при необходимости) дозиметрического и химического контроля и санитарной обработки</a:t>
            </a:r>
            <a:endParaRPr sz="1600" b="1">
              <a:latin typeface="Tinos"/>
              <a:cs typeface="Tinos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911" y="2740650"/>
            <a:ext cx="4472000" cy="1220681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сборные эвакуационные пункты (СЭП)</a:t>
            </a:r>
            <a:endParaRPr sz="1600"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предназначены для организации сбора и регистрации эваконаселения, формирования эвакуационных колонн и эшелонов</a:t>
            </a:r>
            <a:endParaRPr sz="1600" b="1">
              <a:latin typeface="Tinos"/>
              <a:cs typeface="Tinos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 bwMode="auto">
          <a:xfrm>
            <a:off x="4560996" y="2760775"/>
            <a:ext cx="4583002" cy="1200555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8000"/>
              </a:lnSpc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приемные эвакуационные пункты (ПЭП)</a:t>
            </a: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98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разворачиваются в пунктах высадки эвакуируемого населения и предназначаются для его встречи, размещения и отправки в ПВР</a:t>
            </a:r>
            <a:endParaRPr sz="1600" b="1">
              <a:latin typeface="Tinos"/>
              <a:cs typeface="Tinos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 bwMode="auto">
          <a:xfrm>
            <a:off x="911" y="4005839"/>
            <a:ext cx="4472000" cy="1424298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группы управления на пеших маршрутах эвакуации населения</a:t>
            </a:r>
            <a:endParaRPr sz="1600" b="1"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предназначены для обеспечения управления движением пеших колонн, поддержания порядка на маршрутах движения</a:t>
            </a:r>
            <a:endParaRPr sz="1600">
              <a:latin typeface="Tinos"/>
              <a:cs typeface="Tinos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 bwMode="auto">
          <a:xfrm>
            <a:off x="4560996" y="4025652"/>
            <a:ext cx="4583002" cy="1422290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3000"/>
              </a:lnSpc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эвакоприемные комиссии</a:t>
            </a:r>
            <a:endParaRPr sz="1600" b="1"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3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предназначены для руководства работой ПЭП, уточнения численности прибывшего эваконаселения; организации их первоочередного жизнеобеспечения и защиты эвакуируемого населения</a:t>
            </a:r>
            <a:endParaRPr sz="1600" b="1">
              <a:latin typeface="Tinos"/>
              <a:cs typeface="Tinos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 bwMode="auto">
          <a:xfrm>
            <a:off x="911" y="5599275"/>
            <a:ext cx="9143088" cy="1175046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администрации пунктов посадки (высадки) населения, погрузки (выгрузки) материальных и культурных ценностей на транспорт</a:t>
            </a:r>
            <a:endParaRPr sz="1600"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0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 п</a:t>
            </a:r>
            <a:r>
              <a:rPr lang="ru" sz="1500" b="1">
                <a:latin typeface="Tinos"/>
                <a:ea typeface="Tinos"/>
                <a:cs typeface="Tinos"/>
              </a:rPr>
              <a:t>редназначена для обеспечения своевременной подачи оборудованных для перевозки людей тренспортных средств, организации посадки (высадки) населения, погрузки (выгрузки) материальных и культурных ценностей на транспортные средства; учета их отправки (прибытия)</a:t>
            </a:r>
            <a:endParaRPr sz="1500" b="1">
              <a:latin typeface="Tinos"/>
              <a:ea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 bwMode="auto">
          <a:xfrm>
            <a:off x="-7990" y="-17803"/>
            <a:ext cx="9152937" cy="688363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Алгоритм проведения эвакуации организации в военное время с переносом производственной деятельности</a:t>
            </a:r>
            <a:endParaRPr sz="24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 bwMode="auto">
          <a:xfrm>
            <a:off x="-7990" y="651018"/>
            <a:ext cx="5500486" cy="773280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9000"/>
              </a:lnSpc>
              <a:defRPr/>
            </a:pPr>
            <a:r>
              <a:rPr lang="ru" sz="1800">
                <a:latin typeface="Tinos"/>
                <a:ea typeface="Tinos"/>
                <a:cs typeface="Tinos"/>
              </a:rPr>
              <a:t>Руководитель организации принимает решение на проведение эвакуационных мероприятий </a:t>
            </a: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в соответствии с Планом эвакуации</a:t>
            </a:r>
            <a:endParaRPr sz="1800" b="1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 bwMode="auto">
          <a:xfrm>
            <a:off x="-7990" y="1533727"/>
            <a:ext cx="5540110" cy="905384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9000"/>
              </a:lnSpc>
              <a:defRPr/>
            </a:pP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Эвакуационная комиссия</a:t>
            </a:r>
            <a:r>
              <a:rPr lang="ru" sz="1800" b="1">
                <a:latin typeface="Tinos"/>
                <a:ea typeface="Tinos"/>
                <a:cs typeface="Tinos"/>
              </a:rPr>
              <a:t> </a:t>
            </a:r>
            <a:r>
              <a:rPr lang="ru" sz="1800">
                <a:latin typeface="Tinos"/>
                <a:ea typeface="Tinos"/>
                <a:cs typeface="Tinos"/>
              </a:rPr>
              <a:t>осуществляет общее руководства эвакуационными мероприятиями </a:t>
            </a: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и взаимодействует с эвакоприемной комиссией</a:t>
            </a:r>
            <a:endParaRPr sz="1800" b="1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13" name="Блок-схема: альтернативный процесс 12"/>
          <p:cNvSpPr/>
          <p:nvPr/>
        </p:nvSpPr>
        <p:spPr bwMode="auto">
          <a:xfrm>
            <a:off x="5947843" y="663694"/>
            <a:ext cx="3029163" cy="1757613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9000"/>
              </a:lnSpc>
              <a:defRPr/>
            </a:pP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Эвакоприемная комиссия </a:t>
            </a:r>
            <a:r>
              <a:rPr lang="ru" sz="1800">
                <a:latin typeface="Tinos"/>
                <a:ea typeface="Tinos"/>
                <a:cs typeface="Tinos"/>
              </a:rPr>
              <a:t>руководит приемом, размещением и жизнеобеспечением эвакуированных в безопасном районе</a:t>
            </a:r>
            <a:endParaRPr/>
          </a:p>
        </p:txBody>
      </p:sp>
      <p:sp>
        <p:nvSpPr>
          <p:cNvPr id="15" name="Блок-схема: альтернативный процесс 14"/>
          <p:cNvSpPr/>
          <p:nvPr/>
        </p:nvSpPr>
        <p:spPr bwMode="auto">
          <a:xfrm>
            <a:off x="-7990" y="2922419"/>
            <a:ext cx="2601987" cy="1625196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9000"/>
              </a:lnSpc>
              <a:defRPr/>
            </a:pP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СЭП</a:t>
            </a:r>
            <a:endParaRPr sz="1800">
              <a:latin typeface="Tinos"/>
              <a:cs typeface="Tinos"/>
            </a:endParaRPr>
          </a:p>
          <a:p>
            <a:pPr marL="0" marR="0" indent="0" algn="ctr">
              <a:lnSpc>
                <a:spcPct val="89000"/>
              </a:lnSpc>
              <a:defRPr/>
            </a:pPr>
            <a:r>
              <a:rPr lang="ru" sz="1800">
                <a:latin typeface="Tinos"/>
                <a:ea typeface="Tinos"/>
                <a:cs typeface="Tinos"/>
              </a:rPr>
              <a:t>организуется сбор, учет и отправка на погрузку работников организации и членов их семей</a:t>
            </a:r>
            <a:endParaRPr sz="1800">
              <a:latin typeface="Tinos"/>
              <a:cs typeface="Tinos"/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 bwMode="auto">
          <a:xfrm>
            <a:off x="2683014" y="2599943"/>
            <a:ext cx="2849104" cy="2084831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9000"/>
              </a:lnSpc>
              <a:defRPr/>
            </a:pP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ППЭ </a:t>
            </a:r>
            <a:endParaRPr sz="1800" b="1">
              <a:latin typeface="Tinos"/>
              <a:cs typeface="Tinos"/>
            </a:endParaRPr>
          </a:p>
          <a:p>
            <a:pPr marL="0" marR="0" indent="0" algn="ctr">
              <a:lnSpc>
                <a:spcPct val="89000"/>
              </a:lnSpc>
              <a:defRPr/>
            </a:pPr>
            <a:r>
              <a:rPr lang="ru" sz="1800">
                <a:latin typeface="Tinos"/>
                <a:ea typeface="Tinos"/>
                <a:cs typeface="Tinos"/>
              </a:rPr>
              <a:t>создаются в конце пешего участка эвакуации для кратковременного размещения эвакуированных, перерегистрация, отдыха, санитарной обработки</a:t>
            </a:r>
            <a:endParaRPr sz="1800">
              <a:latin typeface="Tinos"/>
              <a:cs typeface="Tinos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6000058" y="2652756"/>
            <a:ext cx="3015924" cy="40770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Для приема </a:t>
            </a:r>
          </a:p>
          <a:p>
            <a:pPr marL="0" marR="0" indent="0" algn="ctr"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эваконаселения создаются</a:t>
            </a:r>
            <a:endParaRPr sz="1800" b="1">
              <a:latin typeface="Tinos"/>
              <a:cs typeface="Tinos"/>
            </a:endParaRPr>
          </a:p>
        </p:txBody>
      </p:sp>
      <p:sp>
        <p:nvSpPr>
          <p:cNvPr id="22" name="Блок-схема: альтернативный процесс 21"/>
          <p:cNvSpPr/>
          <p:nvPr/>
        </p:nvSpPr>
        <p:spPr bwMode="auto">
          <a:xfrm>
            <a:off x="6169194" y="3190315"/>
            <a:ext cx="2715069" cy="815524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9000"/>
              </a:lnSpc>
              <a:defRPr/>
            </a:pPr>
            <a:r>
              <a:rPr lang="ru" sz="18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Пункт выгрузки </a:t>
            </a:r>
            <a:r>
              <a:rPr lang="ru" sz="1800">
                <a:solidFill>
                  <a:srgbClr val="FFFF00"/>
                </a:solidFill>
                <a:latin typeface="Tinos"/>
                <a:ea typeface="Tinos"/>
                <a:cs typeface="Tinos"/>
              </a:rPr>
              <a:t>материальных средств, отправка на хранение</a:t>
            </a:r>
            <a:endParaRPr/>
          </a:p>
        </p:txBody>
      </p:sp>
      <p:sp>
        <p:nvSpPr>
          <p:cNvPr id="24" name="Блок-схема: альтернативный процесс 23"/>
          <p:cNvSpPr/>
          <p:nvPr/>
        </p:nvSpPr>
        <p:spPr bwMode="auto">
          <a:xfrm>
            <a:off x="-7990" y="5252102"/>
            <a:ext cx="2691005" cy="1566728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9000"/>
              </a:lnSpc>
              <a:defRPr/>
            </a:pP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Пункты посадки эваконаселения и погрузки материальных и культурных ценностей</a:t>
            </a:r>
            <a:r>
              <a:rPr lang="ru" sz="1800" b="1">
                <a:latin typeface="Tinos"/>
                <a:ea typeface="Tinos"/>
                <a:cs typeface="Tinos"/>
              </a:rPr>
              <a:t> </a:t>
            </a:r>
            <a:r>
              <a:rPr lang="ru" sz="1800">
                <a:latin typeface="Tinos"/>
                <a:ea typeface="Tinos"/>
                <a:cs typeface="Tinos"/>
              </a:rPr>
              <a:t>Формируются колонны для эвакуации</a:t>
            </a:r>
            <a:endParaRPr/>
          </a:p>
        </p:txBody>
      </p:sp>
      <p:sp>
        <p:nvSpPr>
          <p:cNvPr id="25" name="Блок-схема: альтернативный процесс 24"/>
          <p:cNvSpPr/>
          <p:nvPr/>
        </p:nvSpPr>
        <p:spPr bwMode="auto">
          <a:xfrm>
            <a:off x="2984611" y="5068823"/>
            <a:ext cx="2770055" cy="1750007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Группы управления на маршрутах эвакуации</a:t>
            </a:r>
          </a:p>
          <a:p>
            <a:pPr marL="0" marR="0" indent="0" algn="ctr">
              <a:lnSpc>
                <a:spcPct val="87000"/>
              </a:lnSpc>
              <a:defRPr/>
            </a:pPr>
            <a:endParaRPr sz="1800" b="1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26" name="Блок-схема: альтернативный процесс 25"/>
          <p:cNvSpPr/>
          <p:nvPr/>
        </p:nvSpPr>
        <p:spPr bwMode="auto">
          <a:xfrm>
            <a:off x="6169194" y="4088350"/>
            <a:ext cx="2715069" cy="1858097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9000"/>
              </a:lnSpc>
              <a:defRPr/>
            </a:pPr>
            <a:r>
              <a:rPr lang="ru" sz="18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ПЭП</a:t>
            </a:r>
            <a:endParaRPr sz="1800">
              <a:latin typeface="Tinos"/>
              <a:cs typeface="Tinos"/>
            </a:endParaRPr>
          </a:p>
          <a:p>
            <a:pPr marL="0" marR="0" indent="0" algn="ctr">
              <a:lnSpc>
                <a:spcPct val="89000"/>
              </a:lnSpc>
              <a:defRPr/>
            </a:pPr>
            <a:r>
              <a:rPr lang="ru" sz="1800">
                <a:solidFill>
                  <a:srgbClr val="FFFF00"/>
                </a:solidFill>
                <a:latin typeface="Tinos"/>
                <a:ea typeface="Tinos"/>
                <a:cs typeface="Tinos"/>
              </a:rPr>
              <a:t>Прием эваконаселения, кратковременное его размещение, организованная отправка в пункты временного размещения и питания</a:t>
            </a:r>
            <a:endParaRPr/>
          </a:p>
        </p:txBody>
      </p:sp>
      <p:sp>
        <p:nvSpPr>
          <p:cNvPr id="27" name="Блок-схема: альтернативный процесс 26"/>
          <p:cNvSpPr/>
          <p:nvPr/>
        </p:nvSpPr>
        <p:spPr bwMode="auto">
          <a:xfrm>
            <a:off x="6169194" y="6035466"/>
            <a:ext cx="2715069" cy="694345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9000"/>
              </a:lnSpc>
              <a:defRPr/>
            </a:pPr>
            <a:r>
              <a:rPr lang="ru" sz="1800">
                <a:solidFill>
                  <a:srgbClr val="FFFF00"/>
                </a:solidFill>
                <a:latin typeface="Tinos"/>
                <a:ea typeface="Tinos"/>
                <a:cs typeface="Tinos"/>
              </a:rPr>
              <a:t>Пункты временного размещения и питания</a:t>
            </a:r>
            <a:endParaRPr/>
          </a:p>
        </p:txBody>
      </p:sp>
      <p:pic>
        <p:nvPicPr>
          <p:cNvPr id="141468908" name="Рисунок 14146890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94150" y="5901055"/>
            <a:ext cx="950976" cy="481583"/>
          </a:xfrm>
          <a:prstGeom prst="rect">
            <a:avLst/>
          </a:prstGeom>
        </p:spPr>
      </p:pic>
      <p:sp>
        <p:nvSpPr>
          <p:cNvPr id="855288764" name="Стрелка вниз 855288763"/>
          <p:cNvSpPr/>
          <p:nvPr/>
        </p:nvSpPr>
        <p:spPr bwMode="auto">
          <a:xfrm>
            <a:off x="1163925" y="2421308"/>
            <a:ext cx="1178176" cy="614228"/>
          </a:xfrm>
          <a:prstGeom prst="downArrow">
            <a:avLst>
              <a:gd name="adj1" fmla="val 50000"/>
              <a:gd name="adj2" fmla="val 52173"/>
            </a:avLst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102335" name="Стрелка вниз 625102334"/>
          <p:cNvSpPr/>
          <p:nvPr/>
        </p:nvSpPr>
        <p:spPr bwMode="auto">
          <a:xfrm rot="16199969">
            <a:off x="5263207" y="3083849"/>
            <a:ext cx="937089" cy="614228"/>
          </a:xfrm>
          <a:prstGeom prst="downArrow">
            <a:avLst>
              <a:gd name="adj1" fmla="val 50000"/>
              <a:gd name="adj2" fmla="val 53077"/>
            </a:avLst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139510" name="Стрелка вниз 97139509"/>
          <p:cNvSpPr/>
          <p:nvPr/>
        </p:nvSpPr>
        <p:spPr bwMode="auto">
          <a:xfrm>
            <a:off x="1092710" y="4587973"/>
            <a:ext cx="1308574" cy="797657"/>
          </a:xfrm>
          <a:prstGeom prst="downArrow">
            <a:avLst>
              <a:gd name="adj1" fmla="val 50000"/>
              <a:gd name="adj2" fmla="val 52173"/>
            </a:avLst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/>
          </a:p>
        </p:txBody>
      </p:sp>
      <p:pic>
        <p:nvPicPr>
          <p:cNvPr id="1064610080" name="Рисунок 106461007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475639" y="4587973"/>
            <a:ext cx="542716" cy="606566"/>
          </a:xfrm>
          <a:prstGeom prst="rect">
            <a:avLst/>
          </a:prstGeom>
        </p:spPr>
      </p:pic>
      <p:sp>
        <p:nvSpPr>
          <p:cNvPr id="1252514669" name="Стрелка вниз 1252514668"/>
          <p:cNvSpPr/>
          <p:nvPr/>
        </p:nvSpPr>
        <p:spPr bwMode="auto">
          <a:xfrm rot="16199969">
            <a:off x="2544833" y="5776447"/>
            <a:ext cx="879554" cy="614228"/>
          </a:xfrm>
          <a:prstGeom prst="downArrow">
            <a:avLst>
              <a:gd name="adj1" fmla="val 50000"/>
              <a:gd name="adj2" fmla="val 51154"/>
            </a:avLst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3946188" name="Стрелка вниз 1303946187"/>
          <p:cNvSpPr/>
          <p:nvPr/>
        </p:nvSpPr>
        <p:spPr bwMode="auto">
          <a:xfrm rot="10799989">
            <a:off x="4568478" y="4684775"/>
            <a:ext cx="856160" cy="509763"/>
          </a:xfrm>
          <a:prstGeom prst="downArrow">
            <a:avLst>
              <a:gd name="adj1" fmla="val 50000"/>
              <a:gd name="adj2" fmla="val 53077"/>
            </a:avLst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FFFFFF"/>
              </a:gs>
            </a:gsLst>
            <a:lin ang="162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982651" name="Стрелка вправо 823982650"/>
          <p:cNvSpPr/>
          <p:nvPr/>
        </p:nvSpPr>
        <p:spPr bwMode="auto">
          <a:xfrm rot="5399976">
            <a:off x="7357592" y="2265525"/>
            <a:ext cx="338270" cy="436191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1717"/>
              </a:gs>
              <a:gs pos="100000">
                <a:srgbClr val="FFFFFF"/>
              </a:gs>
            </a:gsLst>
            <a:lin ang="108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173507" name="Стрелка вправо 304173506"/>
          <p:cNvSpPr/>
          <p:nvPr/>
        </p:nvSpPr>
        <p:spPr bwMode="auto">
          <a:xfrm>
            <a:off x="5532120" y="1678002"/>
            <a:ext cx="418978" cy="436191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2B2B"/>
              </a:gs>
              <a:gs pos="100000">
                <a:srgbClr val="FFFFFF"/>
              </a:gs>
            </a:gsLst>
            <a:lin ang="10800000" scaled="1"/>
          </a:gra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-7990" y="-26705"/>
            <a:ext cx="9160023" cy="516308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Эвакоприемные комиссии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81027" y="613189"/>
            <a:ext cx="8964182" cy="1487651"/>
          </a:xfrm>
          <a:prstGeom prst="flowChartAlternateProcess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100000"/>
              </a:lnSpc>
              <a:defRPr/>
            </a:pPr>
            <a:r>
              <a:rPr lang="ru" sz="2200" b="1">
                <a:latin typeface="Tinos"/>
                <a:ea typeface="Tinos"/>
                <a:cs typeface="Tinos"/>
              </a:rPr>
              <a:t>Эвакоприемные комиссии создаются в </a:t>
            </a: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муниципальных образованиях, на территорию которых планируется проведение эвакуации с территорий других муниципальных образований (организаций)</a:t>
            </a:r>
            <a:endParaRPr sz="22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285770" y="2261074"/>
            <a:ext cx="8522948" cy="4486613"/>
          </a:xfrm>
          <a:prstGeom prst="flowChartAlternateProcess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 defTabSz="261112">
              <a:lnSpc>
                <a:spcPct val="97000"/>
              </a:lnSpc>
              <a:spcAft>
                <a:spcPts val="560"/>
              </a:spcAft>
              <a:tabLst>
                <a:tab pos="261112" algn="l"/>
              </a:tabLst>
              <a:defRPr/>
            </a:pP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Задачи эвакоприемных комиссий</a:t>
            </a:r>
            <a:endParaRPr sz="2200" b="1">
              <a:solidFill>
                <a:srgbClr val="FF0000"/>
              </a:solidFill>
              <a:latin typeface="Tinos"/>
              <a:cs typeface="Tinos"/>
            </a:endParaRPr>
          </a:p>
          <a:p>
            <a:pPr marL="327936" marR="0" indent="-327936" algn="just" defTabSz="261111">
              <a:lnSpc>
                <a:spcPct val="97000"/>
              </a:lnSpc>
              <a:spcAft>
                <a:spcPts val="559"/>
              </a:spcAft>
              <a:buFont typeface="Wingdings"/>
              <a:buChar char="w"/>
              <a:tabLst>
                <a:tab pos="261111" algn="l"/>
              </a:tabLst>
              <a:defRPr/>
            </a:pPr>
            <a:r>
              <a:rPr lang="ru" sz="2200" b="0">
                <a:latin typeface="Tinos"/>
                <a:ea typeface="Tinos"/>
                <a:cs typeface="Tinos"/>
              </a:rPr>
              <a:t>планирование, подготовка, организация проведения и всестороннего обеспечения мероприятий по приему и размещению эвакуируемого населения, материальных, культурных ценностей и архивных документов;</a:t>
            </a:r>
            <a:endParaRPr b="0">
              <a:latin typeface="Tinos"/>
              <a:cs typeface="Tinos"/>
            </a:endParaRPr>
          </a:p>
          <a:p>
            <a:pPr marL="327936" marR="0" indent="-327936" algn="just" defTabSz="248920">
              <a:lnSpc>
                <a:spcPct val="97000"/>
              </a:lnSpc>
              <a:spcAft>
                <a:spcPts val="560"/>
              </a:spcAft>
              <a:buFont typeface="Wingdings"/>
              <a:buChar char="w"/>
              <a:tabLst>
                <a:tab pos="248920" algn="l"/>
              </a:tabLst>
              <a:defRPr/>
            </a:pPr>
            <a:r>
              <a:rPr lang="ru" sz="2200" b="0">
                <a:latin typeface="Tinos"/>
                <a:ea typeface="Tinos"/>
                <a:cs typeface="Tinos"/>
              </a:rPr>
              <a:t>организация взаимодействия с эвакуационными комиссиями, проводящими эвакуацию в данный безопасный район;</a:t>
            </a:r>
            <a:endParaRPr b="0">
              <a:latin typeface="Tinos"/>
              <a:cs typeface="Tinos"/>
            </a:endParaRPr>
          </a:p>
          <a:p>
            <a:pPr marL="327936" marR="0" indent="-327936" algn="just" defTabSz="248920">
              <a:lnSpc>
                <a:spcPct val="97000"/>
              </a:lnSpc>
              <a:spcAft>
                <a:spcPts val="560"/>
              </a:spcAft>
              <a:buFont typeface="Wingdings"/>
              <a:buChar char="w"/>
              <a:tabLst>
                <a:tab pos="248920" algn="l"/>
              </a:tabLst>
              <a:defRPr/>
            </a:pPr>
            <a:r>
              <a:rPr lang="ru" sz="2200" b="0">
                <a:latin typeface="Tinos"/>
                <a:ea typeface="Tinos"/>
                <a:cs typeface="Tinos"/>
              </a:rPr>
              <a:t>прием эвакуированных, их размещение и организация первоочередного жизнеобеспечения</a:t>
            </a:r>
            <a:endParaRPr b="0">
              <a:latin typeface="Tinos"/>
              <a:cs typeface="Tinos"/>
            </a:endParaRPr>
          </a:p>
          <a:p>
            <a:pPr marL="327936" marR="0" indent="-327936" algn="just" defTabSz="8104632">
              <a:buFont typeface="Wingdings"/>
              <a:buChar char="w"/>
              <a:tabLst>
                <a:tab pos="248920" algn="l"/>
                <a:tab pos="8104632" algn="l"/>
              </a:tabLst>
              <a:defRPr/>
            </a:pPr>
            <a:r>
              <a:rPr lang="ru" sz="2200" b="0">
                <a:latin typeface="Tinos"/>
                <a:ea typeface="Tinos"/>
                <a:cs typeface="Tinos"/>
              </a:rPr>
              <a:t>учет и обеспечение хранения материальных и культурных ценностей.</a:t>
            </a:r>
            <a:r>
              <a:rPr lang="ru" sz="2200">
                <a:latin typeface="Calibri"/>
              </a:rPr>
              <a:t>	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7990" y="-11334"/>
            <a:ext cx="9151121" cy="498504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Сборные эвакуационные пункты (СЭП)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196752" y="700813"/>
            <a:ext cx="8821752" cy="666384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СЭП создаются</a:t>
            </a:r>
            <a:r>
              <a:rPr lang="ru" sz="20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solidFill>
                  <a:srgbClr val="0D0D0D"/>
                </a:solidFill>
                <a:latin typeface="Tinos"/>
                <a:ea typeface="Tinos"/>
                <a:cs typeface="Tinos"/>
              </a:rPr>
              <a:t>для контроля за прибытием, ведение учета эвакуируемого населения и его организованная отправка в безопасные районы</a:t>
            </a:r>
            <a:endParaRPr sz="2000"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196752" y="1501982"/>
            <a:ext cx="8821752" cy="685332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СЭП располагаются</a:t>
            </a:r>
            <a:r>
              <a:rPr lang="ru" sz="20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solidFill>
                  <a:srgbClr val="0D0D0D"/>
                </a:solidFill>
                <a:latin typeface="Tinos"/>
                <a:ea typeface="Tinos"/>
                <a:cs typeface="Tinos"/>
              </a:rPr>
              <a:t>в зданиях общественного назначения, вблизи пунктов посадки на транспорт и в исходных пунктах маршрутов пешей эвакуации</a:t>
            </a:r>
            <a:endParaRPr sz="2000"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196752" y="2290899"/>
            <a:ext cx="8821752" cy="1338629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К СЭП создаваемых организациями</a:t>
            </a:r>
            <a:r>
              <a:rPr lang="ru" sz="20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solidFill>
                  <a:srgbClr val="0D0D0D"/>
                </a:solidFill>
                <a:latin typeface="Tinos"/>
                <a:ea typeface="Tinos"/>
                <a:cs typeface="Tinos"/>
              </a:rPr>
              <a:t>прикрепляются работники этих организаций и неработающие члены их семей.</a:t>
            </a:r>
            <a:endParaRPr sz="2000">
              <a:latin typeface="Tinos"/>
              <a:cs typeface="Tinos"/>
            </a:endParaRPr>
          </a:p>
          <a:p>
            <a:pPr marL="0" marR="0" indent="0" algn="just"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К СЭП создаваемых местными органами власти </a:t>
            </a:r>
            <a:r>
              <a:rPr lang="ru" sz="2000">
                <a:solidFill>
                  <a:srgbClr val="0D0D0D"/>
                </a:solidFill>
                <a:latin typeface="Tinos"/>
                <a:ea typeface="Tinos"/>
                <a:cs typeface="Tinos"/>
              </a:rPr>
              <a:t>прикрепляется население не занятое в производстве.</a:t>
            </a:r>
            <a:endParaRPr sz="2000">
              <a:latin typeface="Tinos"/>
              <a:cs typeface="Tin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196752" y="3730666"/>
            <a:ext cx="8821752" cy="1340965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СЭП обеспечивается связью:</a:t>
            </a:r>
            <a:r>
              <a:rPr lang="ru" sz="20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solidFill>
                  <a:srgbClr val="0D0D0D"/>
                </a:solidFill>
                <a:latin typeface="Tinos"/>
                <a:ea typeface="Tinos"/>
                <a:cs typeface="Tinos"/>
              </a:rPr>
              <a:t>с муниципальной эвакуационной комиссией; администрацией пункта посадки (исходного пункта на маршруте пешей эвакуации); эвакоприемными комиссиями, расположенными в безопасных районах, </a:t>
            </a: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а так же автомобильным транспортом</a:t>
            </a:r>
            <a:endParaRPr sz="20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196752" y="5177982"/>
            <a:ext cx="8821752" cy="1460378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0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За сборным эвакуационным пунктом закрепляются:</a:t>
            </a:r>
            <a:endParaRPr sz="2000"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just" defTabSz="279400">
              <a:lnSpc>
                <a:spcPct val="100000"/>
              </a:lnSpc>
              <a:tabLst>
                <a:tab pos="279400" algn="l"/>
              </a:tabLst>
              <a:defRPr/>
            </a:pPr>
            <a:r>
              <a:rPr lang="ru" sz="2000">
                <a:solidFill>
                  <a:srgbClr val="0D0D0D"/>
                </a:solidFill>
                <a:latin typeface="Tinos"/>
                <a:ea typeface="Tinos"/>
                <a:cs typeface="Tinos"/>
              </a:rPr>
              <a:t>а)	ближайшие защитные сооружения гражданской обороны;</a:t>
            </a:r>
            <a:endParaRPr sz="2000">
              <a:latin typeface="Tinos"/>
              <a:cs typeface="Tinos"/>
            </a:endParaRPr>
          </a:p>
          <a:p>
            <a:pPr marL="0" marR="0" indent="0" algn="just" defTabSz="303784">
              <a:lnSpc>
                <a:spcPct val="100000"/>
              </a:lnSpc>
              <a:tabLst>
                <a:tab pos="303784" algn="l"/>
              </a:tabLst>
              <a:defRPr/>
            </a:pPr>
            <a:r>
              <a:rPr lang="ru" sz="2000">
                <a:solidFill>
                  <a:srgbClr val="0D0D0D"/>
                </a:solidFill>
                <a:latin typeface="Tinos"/>
                <a:ea typeface="Tinos"/>
                <a:cs typeface="Tinos"/>
              </a:rPr>
              <a:t>б)	подразделения органов внутренних дел, медицинское учреждение;</a:t>
            </a:r>
            <a:endParaRPr sz="2000">
              <a:latin typeface="Tinos"/>
              <a:cs typeface="Tinos"/>
            </a:endParaRPr>
          </a:p>
          <a:p>
            <a:pPr marL="0" marR="0" indent="0" algn="just" defTabSz="273304">
              <a:lnSpc>
                <a:spcPct val="100000"/>
              </a:lnSpc>
              <a:tabLst>
                <a:tab pos="273304" algn="l"/>
              </a:tabLst>
              <a:defRPr/>
            </a:pPr>
            <a:r>
              <a:rPr lang="ru" sz="2000">
                <a:solidFill>
                  <a:srgbClr val="0D0D0D"/>
                </a:solidFill>
                <a:latin typeface="Tinos"/>
                <a:ea typeface="Tinos"/>
                <a:cs typeface="Tinos"/>
              </a:rPr>
              <a:t>в)	организации жилищно-коммунального хозяйства.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79703" y="1063751"/>
            <a:ext cx="8001000" cy="55236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911" y="26705"/>
            <a:ext cx="9151121" cy="744438"/>
          </a:xfrm>
          <a:prstGeom prst="rect">
            <a:avLst/>
          </a:prstGeom>
          <a:solidFill>
            <a:srgbClr val="7E0000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Примерная схема организации сборного эвакуационного пункта (СЭП)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16892" y="8901"/>
            <a:ext cx="9168924" cy="605327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Промежуточные пункты эвакуации (ППЭ) создаются в целях:</a:t>
            </a:r>
            <a:endParaRPr sz="24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-16892" y="1317476"/>
            <a:ext cx="9168924" cy="4976144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349965" marR="0" indent="-349965" algn="just" defTabSz="509016">
              <a:lnSpc>
                <a:spcPct val="97000"/>
              </a:lnSpc>
              <a:spcAft>
                <a:spcPts val="210"/>
              </a:spcAft>
              <a:buAutoNum type="arabicPeriod"/>
              <a:tabLst>
                <a:tab pos="509016" algn="l"/>
              </a:tabLst>
              <a:defRPr/>
            </a:pPr>
            <a:r>
              <a:rPr lang="ru" sz="24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Кратковременного размещения эваконаселения на маршрутах эвакуации</a:t>
            </a:r>
            <a:r>
              <a:rPr lang="ru" sz="2400">
                <a:latin typeface="Tinos"/>
                <a:ea typeface="Tinos"/>
                <a:cs typeface="Tinos"/>
              </a:rPr>
              <a:t>, за пределами зон возможных опасностей в населенных пунктах, расположенных вблизи железнодорожных, автомобильных и водных путей сообщения и оборудованных противорадиационными укрытиями или укрытиями.</a:t>
            </a:r>
          </a:p>
          <a:p>
            <a:pPr marL="349965" marR="0" indent="-349965" algn="just" defTabSz="509015">
              <a:lnSpc>
                <a:spcPct val="97000"/>
              </a:lnSpc>
              <a:spcAft>
                <a:spcPts val="209"/>
              </a:spcAft>
              <a:buAutoNum type="arabicPeriod"/>
              <a:tabLst>
                <a:tab pos="509015" algn="l"/>
              </a:tabLst>
              <a:defRPr/>
            </a:pPr>
            <a:r>
              <a:rPr lang="ru" sz="24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Перерегистрации эвакуированных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.</a:t>
            </a:r>
          </a:p>
          <a:p>
            <a:pPr marL="349965" marR="0" indent="-349965" algn="just" defTabSz="509015">
              <a:lnSpc>
                <a:spcPct val="97000"/>
              </a:lnSpc>
              <a:spcAft>
                <a:spcPts val="209"/>
              </a:spcAft>
              <a:buAutoNum type="arabicPeriod"/>
              <a:tabLst>
                <a:tab pos="509015" algn="l"/>
              </a:tabLst>
              <a:defRPr/>
            </a:pPr>
            <a:r>
              <a:rPr lang="ru" sz="24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Для проведения: </a:t>
            </a:r>
            <a:r>
              <a:rPr lang="ru" sz="2400">
                <a:latin typeface="Tinos"/>
                <a:ea typeface="Tinos"/>
                <a:cs typeface="Tinos"/>
              </a:rPr>
              <a:t>дозиметрического и химического контроля; специальной обработки одежды и обуви; оказания медицинской помощи, санитарной обработки эвакуированного населения.</a:t>
            </a:r>
          </a:p>
          <a:p>
            <a:pPr marL="349965" marR="0" indent="-349965" algn="just" defTabSz="509015">
              <a:lnSpc>
                <a:spcPct val="97000"/>
              </a:lnSpc>
              <a:spcAft>
                <a:spcPts val="209"/>
              </a:spcAft>
              <a:buAutoNum type="arabicPeriod"/>
              <a:tabLst>
                <a:tab pos="509015" algn="l"/>
              </a:tabLst>
              <a:defRPr/>
            </a:pPr>
            <a:r>
              <a:rPr lang="ru" sz="24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Обеспечения организованной отправки его в безопасные районы.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-11607"/>
            <a:ext cx="9144000" cy="85728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3000"/>
              </a:lnSpc>
              <a:spcAft>
                <a:spcPts val="0"/>
              </a:spcAft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Примерная схема организации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Aft>
                <a:spcPts val="0"/>
              </a:spcAft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промежуточного пункта эвакуации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172967" y="988107"/>
            <a:ext cx="4807009" cy="535892"/>
          </a:xfrm>
          <a:prstGeom prst="rect">
            <a:avLst/>
          </a:prstGeom>
          <a:noFill/>
          <a:ln w="19049">
            <a:solidFill>
              <a:srgbClr val="C00000"/>
            </a:solidFill>
            <a:prstDash val="solid"/>
          </a:ln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НАЧАЛЬНИК ПРОМЕЖУТОЧНОГО ПУНКТА ЭВАКУАЦИИ</a:t>
            </a:r>
            <a:endParaRPr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916273" y="1709158"/>
            <a:ext cx="3498434" cy="41838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ЗАМЕСТИТЕЛЬ НАЧАЛЬНИКА</a:t>
            </a:r>
            <a:endParaRPr/>
          </a:p>
        </p:txBody>
      </p:sp>
      <p:sp>
        <p:nvSpPr>
          <p:cNvPr id="440966810" name="TextBox 440966809"/>
          <p:cNvSpPr txBox="1"/>
          <p:nvPr/>
        </p:nvSpPr>
        <p:spPr bwMode="auto">
          <a:xfrm>
            <a:off x="45420" y="2289615"/>
            <a:ext cx="4061411" cy="56911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ctr">
              <a:lnSpc>
                <a:spcPct val="87000"/>
              </a:lnSpc>
              <a:spcAft>
                <a:spcPts val="279"/>
              </a:spcAft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Учета и временного размещения эваконаселения</a:t>
            </a:r>
            <a:endParaRPr sz="1000"/>
          </a:p>
        </p:txBody>
      </p:sp>
      <p:sp>
        <p:nvSpPr>
          <p:cNvPr id="1559714635" name="TextBox 1559714634"/>
          <p:cNvSpPr txBox="1"/>
          <p:nvPr/>
        </p:nvSpPr>
        <p:spPr bwMode="auto">
          <a:xfrm>
            <a:off x="45420" y="4127156"/>
            <a:ext cx="4064511" cy="3661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Транспортная</a:t>
            </a:r>
            <a:endParaRPr lang="ru" sz="1800" b="1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105202624" name="TextBox 2105202623"/>
          <p:cNvSpPr txBox="1"/>
          <p:nvPr/>
        </p:nvSpPr>
        <p:spPr bwMode="auto">
          <a:xfrm>
            <a:off x="5119485" y="4127516"/>
            <a:ext cx="3967910" cy="3661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800" b="1">
                <a:latin typeface="Tinos"/>
                <a:ea typeface="Tinos"/>
                <a:cs typeface="Tinos"/>
              </a:rPr>
              <a:t>Охраны </a:t>
            </a:r>
            <a:r>
              <a:rPr lang="ru-MO" sz="1800" b="1">
                <a:latin typeface="Tinos"/>
                <a:ea typeface="Tinos"/>
                <a:cs typeface="Tinos"/>
              </a:rPr>
              <a:t>общественного порядка</a:t>
            </a:r>
            <a:endParaRPr sz="1600" b="1">
              <a:latin typeface="Tinos"/>
              <a:cs typeface="Tinos"/>
            </a:endParaRPr>
          </a:p>
        </p:txBody>
      </p:sp>
      <p:sp>
        <p:nvSpPr>
          <p:cNvPr id="2055865691" name="TextBox 2055865690"/>
          <p:cNvSpPr txBox="1"/>
          <p:nvPr/>
        </p:nvSpPr>
        <p:spPr bwMode="auto">
          <a:xfrm>
            <a:off x="45420" y="3062420"/>
            <a:ext cx="4059972" cy="737264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ctr">
              <a:lnSpc>
                <a:spcPct val="87000"/>
              </a:lnSpc>
              <a:spcAft>
                <a:spcPts val="279"/>
              </a:spcAft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Продовольственного снабжения и обеспечения эваконаселения</a:t>
            </a:r>
            <a:endParaRPr sz="1000"/>
          </a:p>
          <a:p>
            <a:pPr marL="0" marR="0" indent="0" algn="ctr">
              <a:lnSpc>
                <a:spcPct val="87000"/>
              </a:lnSpc>
              <a:spcAft>
                <a:spcPts val="279"/>
              </a:spcAft>
              <a:defRPr/>
            </a:pPr>
            <a:endParaRPr sz="1000"/>
          </a:p>
        </p:txBody>
      </p:sp>
      <p:sp>
        <p:nvSpPr>
          <p:cNvPr id="1499566011" name="TextBox 1499566010"/>
          <p:cNvSpPr txBox="1"/>
          <p:nvPr/>
        </p:nvSpPr>
        <p:spPr bwMode="auto">
          <a:xfrm>
            <a:off x="5119485" y="4889557"/>
            <a:ext cx="3967910" cy="3661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800" b="1">
                <a:latin typeface="Tinos"/>
                <a:ea typeface="Tinos"/>
                <a:cs typeface="Tinos"/>
              </a:rPr>
              <a:t>Пост обеспечения СИЗ</a:t>
            </a:r>
            <a:endParaRPr sz="1800" b="1">
              <a:latin typeface="Tinos"/>
              <a:cs typeface="Tinos"/>
            </a:endParaRPr>
          </a:p>
        </p:txBody>
      </p:sp>
      <p:sp>
        <p:nvSpPr>
          <p:cNvPr id="340731360" name="TextBox 340731359"/>
          <p:cNvSpPr txBox="1"/>
          <p:nvPr/>
        </p:nvSpPr>
        <p:spPr bwMode="auto">
          <a:xfrm>
            <a:off x="5119485" y="2289615"/>
            <a:ext cx="3969350" cy="56911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ctr">
              <a:lnSpc>
                <a:spcPct val="87000"/>
              </a:lnSpc>
              <a:spcAft>
                <a:spcPts val="279"/>
              </a:spcAft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Дозиметрического и химического контроля</a:t>
            </a:r>
            <a:endParaRPr sz="1000"/>
          </a:p>
        </p:txBody>
      </p:sp>
      <p:sp>
        <p:nvSpPr>
          <p:cNvPr id="997907618" name="TextBox 997907617"/>
          <p:cNvSpPr txBox="1"/>
          <p:nvPr/>
        </p:nvSpPr>
        <p:spPr bwMode="auto">
          <a:xfrm>
            <a:off x="45420" y="5537026"/>
            <a:ext cx="4060692" cy="3661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800" b="1">
                <a:latin typeface="Tinos"/>
                <a:ea typeface="Tinos"/>
                <a:cs typeface="Tinos"/>
              </a:rPr>
              <a:t>Медицинский пункт</a:t>
            </a:r>
            <a:endParaRPr sz="1800" b="1">
              <a:latin typeface="Tinos"/>
              <a:cs typeface="Tinos"/>
            </a:endParaRPr>
          </a:p>
        </p:txBody>
      </p:sp>
      <p:sp>
        <p:nvSpPr>
          <p:cNvPr id="1836830766" name="TextBox 1836830765"/>
          <p:cNvSpPr txBox="1"/>
          <p:nvPr/>
        </p:nvSpPr>
        <p:spPr bwMode="auto">
          <a:xfrm>
            <a:off x="5119485" y="5537026"/>
            <a:ext cx="3968630" cy="3661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800" b="1">
                <a:latin typeface="Tinos"/>
                <a:ea typeface="Tinos"/>
                <a:cs typeface="Tinos"/>
              </a:rPr>
              <a:t>Стол справок</a:t>
            </a:r>
            <a:endParaRPr sz="1600" b="1">
              <a:latin typeface="Tinos"/>
              <a:cs typeface="Tinos"/>
            </a:endParaRPr>
          </a:p>
        </p:txBody>
      </p:sp>
      <p:sp>
        <p:nvSpPr>
          <p:cNvPr id="1156199075" name="TextBox 1156199074"/>
          <p:cNvSpPr txBox="1"/>
          <p:nvPr/>
        </p:nvSpPr>
        <p:spPr bwMode="auto">
          <a:xfrm>
            <a:off x="5119485" y="3015797"/>
            <a:ext cx="3967190" cy="807775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ctr">
              <a:lnSpc>
                <a:spcPct val="87000"/>
              </a:lnSpc>
              <a:spcAft>
                <a:spcPts val="279"/>
              </a:spcAft>
              <a:defRPr/>
            </a:pPr>
            <a:r>
              <a:rPr lang="ru" sz="18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Пост специальной обработки техники, имущества и санитарной обработки населения</a:t>
            </a:r>
            <a:endParaRPr sz="1000"/>
          </a:p>
        </p:txBody>
      </p:sp>
      <p:sp>
        <p:nvSpPr>
          <p:cNvPr id="1431836908" name="TextBox 1431836907"/>
          <p:cNvSpPr txBox="1"/>
          <p:nvPr/>
        </p:nvSpPr>
        <p:spPr bwMode="auto">
          <a:xfrm>
            <a:off x="45420" y="4888837"/>
            <a:ext cx="4060692" cy="36611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-RU" sz="1800" b="1">
                <a:latin typeface="Tinos"/>
                <a:ea typeface="Tinos"/>
                <a:cs typeface="Tinos"/>
              </a:rPr>
              <a:t>Комната матери и ребенка</a:t>
            </a:r>
            <a:endParaRPr sz="1800" b="1">
              <a:latin typeface="Tinos"/>
              <a:cs typeface="Tinos"/>
            </a:endParaRPr>
          </a:p>
        </p:txBody>
      </p:sp>
      <p:cxnSp>
        <p:nvCxnSpPr>
          <p:cNvPr id="5" name="Прямая соединительная линия 4"/>
          <p:cNvCxnSpPr>
            <a:cxnSpLocks/>
            <a:endCxn id="1156199075" idx="1"/>
          </p:cNvCxnSpPr>
          <p:nvPr/>
        </p:nvCxnSpPr>
        <p:spPr bwMode="auto">
          <a:xfrm flipV="1">
            <a:off x="4162507" y="3425633"/>
            <a:ext cx="956978" cy="0"/>
          </a:xfrm>
          <a:prstGeom prst="line">
            <a:avLst/>
          </a:prstGeom>
          <a:ln w="38099" cap="flat" cmpd="sng" algn="ctr">
            <a:solidFill>
              <a:srgbClr val="FF2B2B"/>
            </a:solidFill>
            <a:prstDash val="solid"/>
            <a:headEnd type="arrow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9644336" name="Прямая соединительная линия 1879644335"/>
          <p:cNvCxnSpPr>
            <a:cxnSpLocks/>
            <a:endCxn id="2105202624" idx="1"/>
          </p:cNvCxnSpPr>
          <p:nvPr/>
        </p:nvCxnSpPr>
        <p:spPr bwMode="auto">
          <a:xfrm>
            <a:off x="4153001" y="4310036"/>
            <a:ext cx="966483" cy="0"/>
          </a:xfrm>
          <a:prstGeom prst="line">
            <a:avLst/>
          </a:prstGeom>
          <a:ln w="38099" cap="flat" cmpd="sng" algn="ctr">
            <a:solidFill>
              <a:srgbClr val="FF2B2B"/>
            </a:solidFill>
            <a:prstDash val="solid"/>
            <a:headEnd type="arrow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454770" name="Прямая соединительная линия 270454769"/>
          <p:cNvCxnSpPr>
            <a:cxnSpLocks/>
          </p:cNvCxnSpPr>
          <p:nvPr/>
        </p:nvCxnSpPr>
        <p:spPr bwMode="auto">
          <a:xfrm>
            <a:off x="4109932" y="5072617"/>
            <a:ext cx="966483" cy="0"/>
          </a:xfrm>
          <a:prstGeom prst="line">
            <a:avLst/>
          </a:prstGeom>
          <a:ln w="38099" cap="flat" cmpd="sng" algn="ctr">
            <a:solidFill>
              <a:srgbClr val="FF2B2B"/>
            </a:solidFill>
            <a:prstDash val="solid"/>
            <a:headEnd type="arrow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3728699" name="Прямая соединительная линия 1233728698"/>
          <p:cNvCxnSpPr>
            <a:cxnSpLocks/>
          </p:cNvCxnSpPr>
          <p:nvPr/>
        </p:nvCxnSpPr>
        <p:spPr bwMode="auto">
          <a:xfrm>
            <a:off x="4153001" y="5720086"/>
            <a:ext cx="966483" cy="0"/>
          </a:xfrm>
          <a:prstGeom prst="line">
            <a:avLst/>
          </a:prstGeom>
          <a:ln w="38099" cap="flat" cmpd="sng" algn="ctr">
            <a:solidFill>
              <a:srgbClr val="FF2B2B"/>
            </a:solidFill>
            <a:prstDash val="solid"/>
            <a:headEnd type="arrow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>
            <a:cxnSpLocks/>
            <a:stCxn id="4" idx="2"/>
          </p:cNvCxnSpPr>
          <p:nvPr/>
        </p:nvCxnSpPr>
        <p:spPr bwMode="auto">
          <a:xfrm rot="5399976">
            <a:off x="2867312" y="3916822"/>
            <a:ext cx="3578551" cy="0"/>
          </a:xfrm>
          <a:prstGeom prst="line">
            <a:avLst/>
          </a:prstGeom>
          <a:ln w="28575" cap="flat" cmpd="sng" algn="ctr">
            <a:solidFill>
              <a:srgbClr val="FF1717"/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25794" y="-8901"/>
            <a:ext cx="9204532" cy="605327"/>
          </a:xfrm>
          <a:prstGeom prst="rect">
            <a:avLst/>
          </a:prstGeom>
          <a:solidFill>
            <a:srgbClr val="86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99"/>
                </a:solidFill>
                <a:latin typeface="Tinos"/>
                <a:ea typeface="Tinos"/>
                <a:cs typeface="Tinos"/>
              </a:rPr>
              <a:t>Приемные эвакуационные пункты</a:t>
            </a:r>
            <a:endParaRPr/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205652" y="1032616"/>
            <a:ext cx="8704703" cy="5278808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spcAft>
                <a:spcPts val="210"/>
              </a:spcAft>
              <a:defRPr/>
            </a:pP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Предназначены </a:t>
            </a:r>
            <a:r>
              <a:rPr lang="ru" sz="2400">
                <a:latin typeface="Tinos"/>
                <a:ea typeface="Tinos"/>
                <a:cs typeface="Tinos"/>
              </a:rPr>
              <a:t>для приема, учета и кратковременного размещения прибывающего эваконаселения; для организованной отправки эваконаселения в пункт временного размещения и питания.</a:t>
            </a:r>
            <a:endParaRPr>
              <a:latin typeface="Tinos"/>
              <a:cs typeface="Tinos"/>
            </a:endParaRPr>
          </a:p>
          <a:p>
            <a:pPr marL="0" marR="0" indent="0" algn="just">
              <a:spcAft>
                <a:spcPts val="210"/>
              </a:spcAft>
              <a:defRPr/>
            </a:pP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Располагаются </a:t>
            </a:r>
            <a:r>
              <a:rPr lang="ru" sz="2400">
                <a:latin typeface="Tinos"/>
                <a:ea typeface="Tinos"/>
                <a:cs typeface="Tinos"/>
              </a:rPr>
              <a:t>в местах, расположенных вблизи путей сообщения и пунктов высадки населения с транспорта.</a:t>
            </a:r>
            <a:endParaRPr>
              <a:latin typeface="Tinos"/>
              <a:cs typeface="Tinos"/>
            </a:endParaRPr>
          </a:p>
          <a:p>
            <a:pPr marL="0" marR="0" indent="0" algn="just">
              <a:lnSpc>
                <a:spcPct val="97000"/>
              </a:lnSpc>
              <a:spcAft>
                <a:spcPts val="210"/>
              </a:spcAft>
              <a:defRPr/>
            </a:pP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Размещаются </a:t>
            </a:r>
            <a:r>
              <a:rPr lang="ru" sz="2400">
                <a:latin typeface="Tinos"/>
                <a:ea typeface="Tinos"/>
                <a:cs typeface="Tinos"/>
              </a:rPr>
              <a:t>в общественных или административных зданиях.</a:t>
            </a:r>
            <a:endParaRPr>
              <a:latin typeface="Tinos"/>
              <a:cs typeface="Tinos"/>
            </a:endParaRPr>
          </a:p>
          <a:p>
            <a:pPr marL="0" marR="0" indent="0" algn="just">
              <a:lnSpc>
                <a:spcPct val="97000"/>
              </a:lnSpc>
              <a:defRPr/>
            </a:pP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За ПЭП закрепляются</a:t>
            </a:r>
            <a:r>
              <a:rPr lang="ru" sz="2400">
                <a:latin typeface="Tinos"/>
                <a:ea typeface="Tinos"/>
                <a:cs typeface="Tinos"/>
              </a:rPr>
              <a:t>: объекты укрытия; подразделения (представители) органов внутренних дел и медицинских организаций; организации жилищно-коммунального хозяйства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047" y="0"/>
            <a:ext cx="9140082" cy="569719"/>
          </a:xfrm>
          <a:prstGeom prst="rect">
            <a:avLst/>
          </a:prstGeom>
          <a:solidFill>
            <a:srgbClr val="860000"/>
          </a:solidFill>
        </p:spPr>
        <p:txBody>
          <a:bodyPr wrap="square"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2000" b="1">
                <a:solidFill>
                  <a:srgbClr val="FFFF99"/>
                </a:solidFill>
                <a:latin typeface="Calibri"/>
              </a:rPr>
              <a:t>Примерная схема организации приемного эвакуационного пункта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637608" y="658367"/>
            <a:ext cx="5928387" cy="50777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НАЧАЛЬНИК ПРИЕМНОГО</a:t>
            </a:r>
            <a:endParaRPr sz="1600">
              <a:latin typeface="Tinos"/>
              <a:cs typeface="Tinos"/>
            </a:endParaRPr>
          </a:p>
          <a:p>
            <a:pPr marL="0" marR="0" indent="0" algn="ctr">
              <a:lnSpc>
                <a:spcPct val="96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ЭВАКУАЦИОННОГО ПУНКТА</a:t>
            </a:r>
            <a:endParaRPr sz="1600"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624830" y="1335280"/>
            <a:ext cx="5928387" cy="559051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ЗАМЕСТИТЕЛЬ НАЧАЛЬНИКА</a:t>
            </a:r>
            <a:endParaRPr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5297523" y="2749295"/>
            <a:ext cx="3845607" cy="56219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ВСТРЕЧИ, ПРИЕМА И РАЗМЕЩЕНИЯ ЭВАКОНАСЕЛЕНИЯ</a:t>
            </a:r>
            <a:endParaRPr>
              <a:latin typeface="Tinos"/>
              <a:cs typeface="Tinos"/>
            </a:endParaRPr>
          </a:p>
        </p:txBody>
      </p:sp>
      <p:sp>
        <p:nvSpPr>
          <p:cNvPr id="2047359024" name="Прямоугольник 2047359023"/>
          <p:cNvSpPr/>
          <p:nvPr/>
        </p:nvSpPr>
        <p:spPr bwMode="auto">
          <a:xfrm>
            <a:off x="5297523" y="3497736"/>
            <a:ext cx="3845607" cy="56219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СТОЛ СПРАВОК </a:t>
            </a:r>
          </a:p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(2 чел.)</a:t>
            </a:r>
            <a:endParaRPr>
              <a:latin typeface="Tinos"/>
              <a:cs typeface="Tinos"/>
            </a:endParaRPr>
          </a:p>
        </p:txBody>
      </p:sp>
      <p:sp>
        <p:nvSpPr>
          <p:cNvPr id="338461673" name="Прямоугольник 338461672"/>
          <p:cNvSpPr/>
          <p:nvPr/>
        </p:nvSpPr>
        <p:spPr bwMode="auto">
          <a:xfrm>
            <a:off x="5297523" y="4290003"/>
            <a:ext cx="3845607" cy="56219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КОМНАТА МАТЕРИ И РЕБЕНКА</a:t>
            </a:r>
          </a:p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(2 - 4 чел.)</a:t>
            </a:r>
            <a:endParaRPr>
              <a:latin typeface="Tinos"/>
              <a:cs typeface="Tinos"/>
            </a:endParaRPr>
          </a:p>
        </p:txBody>
      </p:sp>
      <p:sp>
        <p:nvSpPr>
          <p:cNvPr id="1507099209" name="Прямоугольник 1507099208"/>
          <p:cNvSpPr/>
          <p:nvPr/>
        </p:nvSpPr>
        <p:spPr bwMode="auto">
          <a:xfrm>
            <a:off x="5297523" y="5037759"/>
            <a:ext cx="3845607" cy="56219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КОМЕНДАНТСКАЯ СЛУЖБА</a:t>
            </a:r>
          </a:p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(3 - 4 чел.)</a:t>
            </a:r>
            <a:endParaRPr>
              <a:latin typeface="Tinos"/>
              <a:cs typeface="Tinos"/>
            </a:endParaRPr>
          </a:p>
        </p:txBody>
      </p:sp>
      <p:sp>
        <p:nvSpPr>
          <p:cNvPr id="1334225963" name="Прямоугольник 1334225962"/>
          <p:cNvSpPr/>
          <p:nvPr/>
        </p:nvSpPr>
        <p:spPr bwMode="auto">
          <a:xfrm>
            <a:off x="3047" y="2749295"/>
            <a:ext cx="3845607" cy="56219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ОТПРАВКИ И СОПРАВОЖДЕНИЯ ЭВАКОНАСЕЛЕНИЯ (18 - 25 чел.)</a:t>
            </a:r>
            <a:endParaRPr>
              <a:latin typeface="Tinos"/>
              <a:cs typeface="Tinos"/>
            </a:endParaRPr>
          </a:p>
        </p:txBody>
      </p:sp>
      <p:sp>
        <p:nvSpPr>
          <p:cNvPr id="226813084" name="Прямоугольник 226813083"/>
          <p:cNvSpPr/>
          <p:nvPr/>
        </p:nvSpPr>
        <p:spPr bwMode="auto">
          <a:xfrm>
            <a:off x="3047" y="3497736"/>
            <a:ext cx="3845607" cy="56219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МЕДИЦИНСКИЙ ПУНКТ</a:t>
            </a:r>
          </a:p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(4 - 6 чел.)</a:t>
            </a:r>
            <a:endParaRPr>
              <a:latin typeface="Tinos"/>
              <a:cs typeface="Tinos"/>
            </a:endParaRPr>
          </a:p>
        </p:txBody>
      </p:sp>
      <p:sp>
        <p:nvSpPr>
          <p:cNvPr id="1099774915" name="Прямоугольник 1099774914"/>
          <p:cNvSpPr/>
          <p:nvPr/>
        </p:nvSpPr>
        <p:spPr bwMode="auto">
          <a:xfrm>
            <a:off x="3047" y="4290003"/>
            <a:ext cx="3845607" cy="56219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ОХРАНЫ ОБЩЕСТВЕННОГО ПОРЯДКА (8 - 12 чел.)</a:t>
            </a:r>
            <a:endParaRPr>
              <a:latin typeface="Tinos"/>
              <a:cs typeface="Tinos"/>
            </a:endParaRPr>
          </a:p>
        </p:txBody>
      </p:sp>
      <p:sp>
        <p:nvSpPr>
          <p:cNvPr id="989075437" name="Прямоугольник 989075436"/>
          <p:cNvSpPr/>
          <p:nvPr/>
        </p:nvSpPr>
        <p:spPr bwMode="auto">
          <a:xfrm>
            <a:off x="3047" y="5037759"/>
            <a:ext cx="3845607" cy="56219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УЧЕТА ЭВАКОНАСЕЛЕНИЯ</a:t>
            </a:r>
          </a:p>
          <a:p>
            <a:pPr marL="0" marR="0" indent="0" algn="ctr">
              <a:lnSpc>
                <a:spcPct val="87000"/>
              </a:lnSpc>
              <a:defRPr/>
            </a:pPr>
            <a:r>
              <a:rPr lang="ru" sz="1600" b="1">
                <a:latin typeface="Tinos"/>
                <a:ea typeface="Tinos"/>
                <a:cs typeface="Tinos"/>
              </a:rPr>
              <a:t>(2 - 3 чел.)</a:t>
            </a:r>
            <a:endParaRPr>
              <a:latin typeface="Tinos"/>
              <a:cs typeface="Tinos"/>
            </a:endParaRPr>
          </a:p>
        </p:txBody>
      </p:sp>
      <p:cxnSp>
        <p:nvCxnSpPr>
          <p:cNvPr id="5" name="Прямая соединительная линия 4"/>
          <p:cNvCxnSpPr>
            <a:cxnSpLocks/>
            <a:stCxn id="1334225963" idx="3"/>
            <a:endCxn id="7" idx="1"/>
          </p:cNvCxnSpPr>
          <p:nvPr/>
        </p:nvCxnSpPr>
        <p:spPr bwMode="auto">
          <a:xfrm>
            <a:off x="3848655" y="3030395"/>
            <a:ext cx="1448867" cy="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headEnd type="arrow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7300511" name="Прямая соединительная линия 1907300510"/>
          <p:cNvCxnSpPr>
            <a:cxnSpLocks/>
          </p:cNvCxnSpPr>
          <p:nvPr/>
        </p:nvCxnSpPr>
        <p:spPr bwMode="auto">
          <a:xfrm>
            <a:off x="3848655" y="3778836"/>
            <a:ext cx="1448867" cy="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headEnd type="arrow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4590162" name="Прямая соединительная линия 1174590161"/>
          <p:cNvCxnSpPr>
            <a:cxnSpLocks/>
          </p:cNvCxnSpPr>
          <p:nvPr/>
        </p:nvCxnSpPr>
        <p:spPr bwMode="auto">
          <a:xfrm>
            <a:off x="3847565" y="4571102"/>
            <a:ext cx="1448867" cy="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headEnd type="arrow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9114843" name="Прямая соединительная линия 1259114842"/>
          <p:cNvCxnSpPr>
            <a:cxnSpLocks/>
          </p:cNvCxnSpPr>
          <p:nvPr/>
        </p:nvCxnSpPr>
        <p:spPr bwMode="auto">
          <a:xfrm>
            <a:off x="3847565" y="5318859"/>
            <a:ext cx="1448867" cy="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  <a:headEnd type="arrow" len="me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>
            <a:cxnSpLocks/>
          </p:cNvCxnSpPr>
          <p:nvPr/>
        </p:nvCxnSpPr>
        <p:spPr bwMode="auto">
          <a:xfrm rot="5399977" flipV="1">
            <a:off x="3171840" y="3886880"/>
            <a:ext cx="2839810" cy="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6517152" name="TextBox 786517151"/>
          <p:cNvSpPr txBox="1"/>
          <p:nvPr/>
        </p:nvSpPr>
        <p:spPr bwMode="auto">
          <a:xfrm>
            <a:off x="3915749" y="2182124"/>
            <a:ext cx="1367114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sz="1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ГРУППЫ</a:t>
            </a:r>
            <a:endParaRPr/>
          </a:p>
        </p:txBody>
      </p:sp>
      <p:cxnSp>
        <p:nvCxnSpPr>
          <p:cNvPr id="8" name="Прямая соединительная линия 7"/>
          <p:cNvCxnSpPr>
            <a:cxnSpLocks/>
            <a:stCxn id="4" idx="2"/>
            <a:endCxn id="786517152" idx="0"/>
          </p:cNvCxnSpPr>
          <p:nvPr/>
        </p:nvCxnSpPr>
        <p:spPr bwMode="auto">
          <a:xfrm rot="5399977" flipV="1">
            <a:off x="4450268" y="2038228"/>
            <a:ext cx="287793" cy="0"/>
          </a:xfrm>
          <a:prstGeom prst="line">
            <a:avLst/>
          </a:prstGeom>
          <a:ln w="28575" cap="flat" cmpd="sng" algn="ctr">
            <a:solidFill>
              <a:schemeClr val="tx1"/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74" y="-9524"/>
            <a:ext cx="9143999" cy="704849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Группы управления на маршрутах пешей эвакуации</a:t>
            </a:r>
            <a:endParaRPr/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207594" y="1310638"/>
            <a:ext cx="8779174" cy="4823460"/>
          </a:xfrm>
          <a:prstGeom prst="flowChartAlternateProcess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179899" marR="0" indent="444500" algn="just">
              <a:lnSpc>
                <a:spcPct val="97000"/>
              </a:lnSpc>
              <a:spcAft>
                <a:spcPts val="630"/>
              </a:spcAft>
              <a:defRPr/>
            </a:pP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Группы управления на маршрутах пешей эвакуации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 b="1">
                <a:latin typeface="Tinos"/>
                <a:ea typeface="Tinos"/>
                <a:cs typeface="Tinos"/>
              </a:rPr>
              <a:t>населения, возглавляемые 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начальниками маршрутов</a:t>
            </a:r>
            <a:r>
              <a:rPr lang="ru" sz="2400" b="1">
                <a:latin typeface="Tinos"/>
                <a:ea typeface="Tinos"/>
                <a:cs typeface="Tinos"/>
              </a:rPr>
              <a:t>, которые назначаются решениями руководителей соответствующих эвакуационных органов осуществляют:</a:t>
            </a:r>
          </a:p>
          <a:p>
            <a:pPr marL="529864" marR="0" lvl="0" indent="-349965" algn="just">
              <a:lnSpc>
                <a:spcPct val="97000"/>
              </a:lnSpc>
              <a:spcAft>
                <a:spcPts val="629"/>
              </a:spcAft>
              <a:buFont typeface="Wingdings"/>
              <a:buChar char="v"/>
              <a:defRPr/>
            </a:pPr>
            <a:r>
              <a:rPr lang="ru" sz="2400">
                <a:latin typeface="Tinos"/>
                <a:ea typeface="Tinos"/>
                <a:cs typeface="Tinos"/>
              </a:rPr>
              <a:t>организацию и обеспечение движения пеших колонн на маршруте;</a:t>
            </a:r>
          </a:p>
          <a:p>
            <a:pPr marL="529864" marR="0" lvl="0" indent="-349965" algn="just">
              <a:lnSpc>
                <a:spcPct val="97000"/>
              </a:lnSpc>
              <a:spcAft>
                <a:spcPts val="629"/>
              </a:spcAft>
              <a:buFont typeface="Wingdings"/>
              <a:buChar char="v"/>
              <a:defRPr/>
            </a:pPr>
            <a:r>
              <a:rPr lang="ru" sz="2400">
                <a:latin typeface="Tinos"/>
                <a:ea typeface="Tinos"/>
                <a:cs typeface="Tinos"/>
              </a:rPr>
              <a:t>ведение радиационной, химической и инженерной разведки на маршруте;</a:t>
            </a:r>
          </a:p>
          <a:p>
            <a:pPr marL="529864" marR="0" lvl="0" indent="-349965" algn="just">
              <a:lnSpc>
                <a:spcPct val="97000"/>
              </a:lnSpc>
              <a:spcAft>
                <a:spcPts val="629"/>
              </a:spcAft>
              <a:buFont typeface="Wingdings"/>
              <a:buChar char="v"/>
              <a:defRPr/>
            </a:pPr>
            <a:r>
              <a:rPr lang="ru" sz="2400">
                <a:latin typeface="Tinos"/>
                <a:ea typeface="Tinos"/>
                <a:cs typeface="Tinos"/>
              </a:rPr>
              <a:t>оказание медицинской помощи в пути следования;</a:t>
            </a:r>
          </a:p>
          <a:p>
            <a:pPr marL="529864" marR="0" lvl="0" indent="-349965" algn="just">
              <a:lnSpc>
                <a:spcPct val="97000"/>
              </a:lnSpc>
              <a:spcAft>
                <a:spcPts val="629"/>
              </a:spcAft>
              <a:buFont typeface="Wingdings"/>
              <a:buChar char="v"/>
              <a:defRPr/>
            </a:pPr>
            <a:r>
              <a:rPr lang="ru" sz="2400">
                <a:latin typeface="Tinos"/>
                <a:ea typeface="Tinos"/>
                <a:cs typeface="Tinos"/>
              </a:rPr>
              <a:t>организацию охраны общественного порядка.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08364" y="1133474"/>
            <a:ext cx="7879385" cy="54913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-8549" y="-9524"/>
            <a:ext cx="9153524" cy="923924"/>
          </a:xfrm>
          <a:prstGeom prst="rect">
            <a:avLst/>
          </a:prstGeom>
          <a:solidFill>
            <a:srgbClr val="7E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Примерная схема организации группы управления на маршрутах пешей эвакуации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18074" y="0"/>
            <a:ext cx="9172574" cy="552449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Оперативная группа по эвакуации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73151" y="809624"/>
            <a:ext cx="8938472" cy="2070734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6000"/>
              </a:lnSpc>
              <a:defRPr/>
            </a:pP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Для ускорения вывоза населения из зон возможных разрушений в военное время</a:t>
            </a:r>
            <a:r>
              <a:rPr lang="ru" sz="2200" b="1">
                <a:latin typeface="Tinos"/>
                <a:ea typeface="Tinos"/>
                <a:cs typeface="Tinos"/>
              </a:rPr>
              <a:t>, как правило, СЭП не разворачивается, а их задачи возлагаются на </a:t>
            </a: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оперативную группу по эвакуации</a:t>
            </a:r>
            <a:r>
              <a:rPr lang="ru" sz="22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,</a:t>
            </a:r>
            <a:r>
              <a:rPr lang="ru" sz="22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200" b="1">
                <a:latin typeface="Tinos"/>
                <a:ea typeface="Tinos"/>
                <a:cs typeface="Tinos"/>
              </a:rPr>
              <a:t>которые формируются из состава эвакуационной комиссии, состава соответствующих эвакоорганов, органов управления ГОЧС.</a:t>
            </a:r>
            <a:endParaRPr sz="2200">
              <a:latin typeface="Tinos"/>
              <a:cs typeface="Tinos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73152" y="3038473"/>
            <a:ext cx="8991599" cy="3475100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defTabSz="334263">
              <a:lnSpc>
                <a:spcPct val="95000"/>
              </a:lnSpc>
              <a:spcAft>
                <a:spcPts val="559"/>
              </a:spcAft>
              <a:tabLst>
                <a:tab pos="334263" algn="l"/>
              </a:tabLst>
              <a:defRPr/>
            </a:pP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Задачи оперативной группы по эвакуации:</a:t>
            </a:r>
            <a:endParaRPr sz="2200" b="1">
              <a:solidFill>
                <a:srgbClr val="FF0000"/>
              </a:solidFill>
              <a:latin typeface="Tinos"/>
              <a:cs typeface="Tinos"/>
            </a:endParaRPr>
          </a:p>
          <a:p>
            <a:pPr marL="327936" marR="0" indent="-327936" defTabSz="334264">
              <a:lnSpc>
                <a:spcPct val="95000"/>
              </a:lnSpc>
              <a:spcAft>
                <a:spcPts val="560"/>
              </a:spcAft>
              <a:buFont typeface="Wingdings"/>
              <a:buChar char="ü"/>
              <a:tabLst>
                <a:tab pos="334264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оповещение, сбор, учет эваконаселения, распределение населения по транспортным средствам, формирование колонн (эшелонов) и сопровождение их на маршрутах эвакуации;</a:t>
            </a:r>
            <a:endParaRPr sz="2200">
              <a:latin typeface="Tinos"/>
              <a:ea typeface="Tinos"/>
              <a:cs typeface="Tinos"/>
            </a:endParaRPr>
          </a:p>
          <a:p>
            <a:pPr marL="327936" marR="0" indent="-327936" defTabSz="312928">
              <a:lnSpc>
                <a:spcPct val="95000"/>
              </a:lnSpc>
              <a:spcAft>
                <a:spcPts val="560"/>
              </a:spcAft>
              <a:buFont typeface="Wingdings"/>
              <a:buChar char="ü"/>
              <a:tabLst>
                <a:tab pos="312928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осуществление контроля за ходом проведения эвакуации и организация информирования вышестоящих эвакоорганов;</a:t>
            </a:r>
            <a:endParaRPr sz="2200">
              <a:latin typeface="Tinos"/>
              <a:cs typeface="Tinos"/>
            </a:endParaRPr>
          </a:p>
          <a:p>
            <a:pPr marL="327936" marR="0" indent="-327936" defTabSz="322072">
              <a:lnSpc>
                <a:spcPct val="95000"/>
              </a:lnSpc>
              <a:buFont typeface="Wingdings"/>
              <a:buChar char="ü"/>
              <a:tabLst>
                <a:tab pos="322072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организация и поддержание общественного порядка в местах сбора эваконаселения, при формировании колонн и на маршрутах эвакуации.</a:t>
            </a:r>
            <a:endParaRPr sz="22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9524"/>
            <a:ext cx="9144000" cy="54292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Пункты посадки (высадки) погрузки (разгрузки)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356616" y="742950"/>
            <a:ext cx="8430768" cy="5886450"/>
          </a:xfrm>
          <a:prstGeom prst="flowChartAlternateProcess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100000"/>
              </a:lnSpc>
              <a:spcAft>
                <a:spcPts val="770"/>
              </a:spcAft>
              <a:defRPr/>
            </a:pP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Пункты посадки (высадки) населения, погрузки (выгрузки) материальных, культурных ценностей</a:t>
            </a:r>
            <a:r>
              <a:rPr lang="ru" sz="22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200" b="1">
                <a:latin typeface="Tinos"/>
                <a:ea typeface="Tinos"/>
                <a:cs typeface="Tinos"/>
              </a:rPr>
              <a:t>разворачиваются вблизи железнодорожных, автомобильных, водных и воздушных путей сообщения, исходных и конечных пунктов маршрутов пешей эвакуации на базе объектов транспортной инфраструктуры в целях:</a:t>
            </a:r>
            <a:endParaRPr sz="2200" b="1">
              <a:latin typeface="Tinos"/>
              <a:cs typeface="Tinos"/>
            </a:endParaRPr>
          </a:p>
          <a:p>
            <a:pPr marL="0" marR="0" indent="0" algn="just" defTabSz="343408">
              <a:lnSpc>
                <a:spcPct val="100000"/>
              </a:lnSpc>
              <a:spcAft>
                <a:spcPts val="770"/>
              </a:spcAft>
              <a:tabLst>
                <a:tab pos="343408" algn="l"/>
              </a:tabLst>
              <a:defRPr/>
            </a:pPr>
            <a:r>
              <a:rPr lang="en-US" sz="2200">
                <a:solidFill>
                  <a:srgbClr val="FF0000"/>
                </a:solidFill>
                <a:latin typeface="Tinos"/>
                <a:ea typeface="Tinos"/>
                <a:cs typeface="Tinos"/>
              </a:rPr>
              <a:t>★</a:t>
            </a:r>
            <a:r>
              <a:rPr lang="ru" sz="2200">
                <a:solidFill>
                  <a:srgbClr val="FF0000"/>
                </a:solidFill>
                <a:latin typeface="Tinos"/>
                <a:ea typeface="Tinos"/>
                <a:cs typeface="Tinos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обеспечения своевременной подачи специально оборудованных для перевозки людей транспортных средств к местам посадки (высадки);</a:t>
            </a:r>
            <a:endParaRPr sz="2200">
              <a:latin typeface="Tinos"/>
              <a:cs typeface="Tinos"/>
            </a:endParaRPr>
          </a:p>
          <a:p>
            <a:pPr marL="0" marR="0" indent="0" algn="just" defTabSz="334264">
              <a:lnSpc>
                <a:spcPct val="100000"/>
              </a:lnSpc>
              <a:spcAft>
                <a:spcPts val="770"/>
              </a:spcAft>
              <a:tabLst>
                <a:tab pos="334264" algn="l"/>
              </a:tabLst>
              <a:defRPr/>
            </a:pPr>
            <a:r>
              <a:rPr lang="ru" sz="2200">
                <a:solidFill>
                  <a:srgbClr val="FF0000"/>
                </a:solidFill>
                <a:latin typeface="Tinos"/>
                <a:ea typeface="Tinos"/>
                <a:cs typeface="Tinos"/>
              </a:rPr>
              <a:t>★	</a:t>
            </a:r>
            <a:r>
              <a:rPr lang="ru" sz="2200">
                <a:latin typeface="Tinos"/>
                <a:ea typeface="Tinos"/>
                <a:cs typeface="Tinos"/>
              </a:rPr>
              <a:t>организации посадки (высадки) населения на транспортные средства и погрузки (выгрузки) материальных и культурных ценностей и архивных документов, подлежащих эвакуации;</a:t>
            </a:r>
            <a:endParaRPr sz="2200">
              <a:latin typeface="Tinos"/>
              <a:cs typeface="Tinos"/>
            </a:endParaRPr>
          </a:p>
          <a:p>
            <a:pPr marL="0" marR="0" indent="0" algn="just" defTabSz="337312">
              <a:lnSpc>
                <a:spcPct val="100000"/>
              </a:lnSpc>
              <a:tabLst>
                <a:tab pos="337312" algn="l"/>
              </a:tabLst>
              <a:defRPr/>
            </a:pPr>
            <a:r>
              <a:rPr lang="ru" sz="2200">
                <a:solidFill>
                  <a:srgbClr val="FF0000"/>
                </a:solidFill>
                <a:latin typeface="Tinos"/>
                <a:ea typeface="Tinos"/>
                <a:cs typeface="Tinos"/>
              </a:rPr>
              <a:t>★	</a:t>
            </a:r>
            <a:r>
              <a:rPr lang="ru" sz="2200">
                <a:latin typeface="Tinos"/>
                <a:ea typeface="Tinos"/>
                <a:cs typeface="Tinos"/>
              </a:rPr>
              <a:t>обеспечения своевременной отправки (прибытия) эвакуационных эшелонов (поездов, судов), автоколонн, их учета и информирования соответствующих эвакуационных органов.</a:t>
            </a:r>
            <a:endParaRPr sz="22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542544"/>
            <a:ext cx="2124456" cy="54345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2591774" y="2478024"/>
            <a:ext cx="6038849" cy="78181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Эвакуация материальных, культурных ценностей и архивных документов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18074" y="0"/>
            <a:ext cx="9153524" cy="774191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Определение эвакуации материальных и культурных ценностей,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подлежащих эвакуации в безопасные районы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92024" y="1255775"/>
            <a:ext cx="8762999" cy="1839848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Осуществляется в соответствии с правилами подготовки к защите и защиты материальных и культурных ценностей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утвержденными</a:t>
            </a:r>
            <a:endParaRPr sz="2400"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>
                <a:latin typeface="Tinos"/>
                <a:ea typeface="Tinos"/>
                <a:cs typeface="Tinos"/>
              </a:rPr>
              <a:t>Постановлением Правительства Российской Федерации </a:t>
            </a: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от 02 марта 2026 №217</a:t>
            </a:r>
            <a:endParaRPr sz="24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88391" y="3886200"/>
            <a:ext cx="8964167" cy="2247899"/>
          </a:xfrm>
          <a:prstGeom prst="flowChartAlternateProcess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162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Целями</a:t>
            </a:r>
            <a:r>
              <a:rPr lang="ru" sz="2800">
                <a:latin typeface="Tinos"/>
                <a:ea typeface="Tinos"/>
                <a:cs typeface="Tinos"/>
              </a:rPr>
              <a:t> проведения мероприятий по подготовке к защите и по защите материальных, культурных ценностей и архивных документов </a:t>
            </a:r>
            <a:r>
              <a:rPr lang="ru" sz="2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являются недопущение их утраты и (или) снижение их потерь</a:t>
            </a:r>
            <a:r>
              <a:rPr lang="ru" sz="2800">
                <a:latin typeface="Tinos"/>
                <a:ea typeface="Tinos"/>
                <a:cs typeface="Tinos"/>
              </a:rPr>
              <a:t>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49" y="-9524"/>
            <a:ext cx="9153524" cy="579501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spcBef>
                <a:spcPts val="2100"/>
              </a:spcBef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Основные понятия и определения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-8550" y="5439494"/>
            <a:ext cx="9153524" cy="119367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 defTabSz="9000998">
              <a:defRPr/>
            </a:pPr>
            <a:r>
              <a:rPr lang="ru" sz="2000">
                <a:latin typeface="Calibri"/>
              </a:rPr>
              <a:t> 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-17909" y="6362699"/>
            <a:ext cx="9172244" cy="48577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>
                <a:solidFill>
                  <a:srgbClr val="FFFF00"/>
                </a:solidFill>
                <a:latin typeface="Tinos"/>
                <a:ea typeface="Tinos"/>
                <a:cs typeface="Tinos"/>
              </a:rPr>
              <a:t>ППРФ №217 п.3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2072707131" name="TextBox 2072707130"/>
          <p:cNvSpPr txBox="1"/>
          <p:nvPr/>
        </p:nvSpPr>
        <p:spPr bwMode="auto">
          <a:xfrm>
            <a:off x="-8550" y="600074"/>
            <a:ext cx="9157124" cy="1250039"/>
          </a:xfrm>
          <a:prstGeom prst="rect">
            <a:avLst/>
          </a:prstGeom>
          <a:gradFill>
            <a:gsLst>
              <a:gs pos="0">
                <a:srgbClr val="FF1717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5000"/>
              </a:lnSpc>
              <a:spcAft>
                <a:spcPts val="279"/>
              </a:spcAft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материальных, культурных ценностей и архивных документов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комплекс мероприятий по организованному вывозу материальных, культурных ценностей и архивных документов из зон опасностей и их размещение на объектах (местах) постоянного и (или) временного хранения (размещения).</a:t>
            </a:r>
            <a:endParaRPr sz="2000">
              <a:latin typeface="Tinos"/>
              <a:cs typeface="Tinos"/>
            </a:endParaRPr>
          </a:p>
        </p:txBody>
      </p:sp>
      <p:sp>
        <p:nvSpPr>
          <p:cNvPr id="997888778" name="TextBox 997888777"/>
          <p:cNvSpPr txBox="1"/>
          <p:nvPr/>
        </p:nvSpPr>
        <p:spPr bwMode="auto">
          <a:xfrm>
            <a:off x="-8550" y="2000250"/>
            <a:ext cx="9160004" cy="1310999"/>
          </a:xfrm>
          <a:prstGeom prst="rect">
            <a:avLst/>
          </a:prstGeom>
          <a:gradFill>
            <a:gsLst>
              <a:gs pos="0">
                <a:srgbClr val="FF1717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Рассредоточение материальных, культурных ценностей и архивных документов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комплекс мероприятий по организованному распределению материальных, культурных ценностей и архивных документов по объектам (местам) постоянного и (или) временного хранения (размещения).</a:t>
            </a:r>
            <a:endParaRPr u="none">
              <a:latin typeface="Tinos"/>
              <a:cs typeface="Tinos"/>
            </a:endParaRPr>
          </a:p>
        </p:txBody>
      </p:sp>
      <p:sp>
        <p:nvSpPr>
          <p:cNvPr id="1193134120" name="TextBox 1193134119"/>
          <p:cNvSpPr txBox="1"/>
          <p:nvPr/>
        </p:nvSpPr>
        <p:spPr bwMode="auto">
          <a:xfrm>
            <a:off x="-8550" y="3435074"/>
            <a:ext cx="9162884" cy="1310999"/>
          </a:xfrm>
          <a:prstGeom prst="rect">
            <a:avLst/>
          </a:prstGeom>
          <a:gradFill>
            <a:gsLst>
              <a:gs pos="0">
                <a:srgbClr val="FF1717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Подготовка к защите материальных, культурных ценностей и архивных документов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комплекс заблаговременно проводимых в мирное время мероприятий по планированию, обеспечению и организации защиты материальных, культурных ценностей и архивных документов.</a:t>
            </a:r>
            <a:endParaRPr sz="2000" u="none">
              <a:latin typeface="Tinos"/>
              <a:cs typeface="Tinos"/>
            </a:endParaRPr>
          </a:p>
        </p:txBody>
      </p:sp>
      <p:sp>
        <p:nvSpPr>
          <p:cNvPr id="1909723929" name="TextBox 1909723928"/>
          <p:cNvSpPr txBox="1"/>
          <p:nvPr/>
        </p:nvSpPr>
        <p:spPr bwMode="auto">
          <a:xfrm>
            <a:off x="-17909" y="4873349"/>
            <a:ext cx="9163964" cy="1310999"/>
          </a:xfrm>
          <a:prstGeom prst="rect">
            <a:avLst/>
          </a:prstGeom>
          <a:gradFill>
            <a:gsLst>
              <a:gs pos="0">
                <a:srgbClr val="FF1717"/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" sz="20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Укрытие материальных, культурных ценностей и архивных документов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- комплекс мероприятий по обеспечению сохранности материальных, культурных ценностей и архивных документов на объектах (местах) постоянного и (или) временного хранения (размещения).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50" y="-9524"/>
            <a:ext cx="9163049" cy="895349"/>
          </a:xfrm>
          <a:prstGeom prst="rect">
            <a:avLst/>
          </a:prstGeom>
          <a:solidFill>
            <a:srgbClr val="99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Порядок отнесения к материальным и культурным ценностям подлежащим эвакуации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292058" y="1586674"/>
            <a:ext cx="8561831" cy="4522851"/>
          </a:xfrm>
          <a:prstGeom prst="flowChartAlternateProcess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14999"/>
              </a:lnSpc>
              <a:spcAft>
                <a:spcPts val="770"/>
              </a:spcAft>
              <a:defRPr/>
            </a:pPr>
            <a:r>
              <a:rPr lang="ru" sz="2200">
                <a:latin typeface="Tinos"/>
                <a:ea typeface="Tinos"/>
                <a:cs typeface="Tinos"/>
              </a:rPr>
              <a:t>Основанием для отнесения к материальным и культурным ценностям, подлежащим эвакуации, является </a:t>
            </a: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экспертная оценка.</a:t>
            </a:r>
            <a:endParaRPr sz="2200"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just">
              <a:lnSpc>
                <a:spcPct val="114999"/>
              </a:lnSpc>
              <a:spcAft>
                <a:spcPts val="770"/>
              </a:spcAft>
              <a:defRPr/>
            </a:pP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Экспертная оценка</a:t>
            </a:r>
            <a:r>
              <a:rPr lang="ru" sz="22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200">
                <a:latin typeface="Tinos"/>
                <a:ea typeface="Tinos"/>
                <a:cs typeface="Tinos"/>
              </a:rPr>
              <a:t>проводится соответствующими специалистами федеральных органов исполнительной власти, органов исполнительной власти субъектов Российской Федерации, органов местного самоуправления и организаций.</a:t>
            </a:r>
            <a:endParaRPr sz="2200">
              <a:latin typeface="Tinos"/>
              <a:cs typeface="Tinos"/>
            </a:endParaRPr>
          </a:p>
          <a:p>
            <a:pPr marL="0" marR="0" indent="0" algn="just">
              <a:lnSpc>
                <a:spcPct val="114999"/>
              </a:lnSpc>
              <a:defRPr/>
            </a:pP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Для проведения экспертной оценки руководитель соответствующего уровня создает Комиссию по экспертной оценки материальных и культурных ценностей подлежащих эвакуации в безопасные районы.</a:t>
            </a:r>
            <a:endParaRPr sz="2200" b="1">
              <a:solidFill>
                <a:srgbClr val="FF000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18074" y="-19049"/>
            <a:ext cx="9192344" cy="552449"/>
          </a:xfrm>
          <a:prstGeom prst="rect">
            <a:avLst/>
          </a:prstGeom>
          <a:solidFill>
            <a:srgbClr val="99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Перечень материальных ценностей, подлежащим защите: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837675802" name="TextBox 837675801"/>
          <p:cNvSpPr txBox="1"/>
          <p:nvPr/>
        </p:nvSpPr>
        <p:spPr bwMode="auto">
          <a:xfrm>
            <a:off x="762975" y="526912"/>
            <a:ext cx="8390279" cy="118907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9999"/>
                </a:schemeClr>
              </a:gs>
              <a:gs pos="100000">
                <a:srgbClr val="FFFFFF">
                  <a:alpha val="99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" sz="20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Государственные материальные ценности, в т.ч.: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золотовалютные резервы, банковские активы и ценные бумаги; эталоны измерения; запасы драгоценных камней и металлов, электронно-вычислительные системы и базы данных.</a:t>
            </a:r>
            <a:endParaRPr/>
          </a:p>
        </p:txBody>
      </p:sp>
      <p:sp>
        <p:nvSpPr>
          <p:cNvPr id="2130098637" name="TextBox 2130098636"/>
          <p:cNvSpPr txBox="1"/>
          <p:nvPr/>
        </p:nvSpPr>
        <p:spPr bwMode="auto">
          <a:xfrm>
            <a:off x="770174" y="1781174"/>
            <a:ext cx="8388479" cy="91475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9999"/>
                </a:schemeClr>
              </a:gs>
              <a:gs pos="100000">
                <a:srgbClr val="FFFFFF">
                  <a:alpha val="99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" sz="20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Производственные и научные материальные ценности, в т.ч.: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особо ценное научное и производственное оборудование; страховой фонд технической документации; базы данных на электронных носителях.</a:t>
            </a:r>
            <a:endParaRPr>
              <a:latin typeface="Tinos"/>
              <a:cs typeface="Tinos"/>
            </a:endParaRPr>
          </a:p>
        </p:txBody>
      </p:sp>
      <p:sp>
        <p:nvSpPr>
          <p:cNvPr id="866622543" name="TextBox 866622542"/>
          <p:cNvSpPr txBox="1"/>
          <p:nvPr/>
        </p:nvSpPr>
        <p:spPr bwMode="auto">
          <a:xfrm>
            <a:off x="770174" y="2781299"/>
            <a:ext cx="8388839" cy="1189079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9999"/>
                </a:schemeClr>
              </a:gs>
              <a:gs pos="100000">
                <a:srgbClr val="FFFFFF">
                  <a:alpha val="99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>
              <a:lnSpc>
                <a:spcPct val="90000"/>
              </a:lnSpc>
              <a:spcAft>
                <a:spcPts val="489"/>
              </a:spcAft>
              <a:defRPr/>
            </a:pPr>
            <a:r>
              <a:rPr lang="ru" sz="20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Запасы материально-технических, продовольственных, медицинских и иных средств,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а также медицинское оборудование организаций здравоохранения, необходимые для первоочередного жизнеобеспечения населения.</a:t>
            </a:r>
            <a:endParaRPr sz="2000">
              <a:latin typeface="Tinos"/>
              <a:cs typeface="Tinos"/>
            </a:endParaRPr>
          </a:p>
        </p:txBody>
      </p:sp>
      <p:sp>
        <p:nvSpPr>
          <p:cNvPr id="1931101549" name="TextBox 1931101548"/>
          <p:cNvSpPr txBox="1"/>
          <p:nvPr/>
        </p:nvSpPr>
        <p:spPr bwMode="auto">
          <a:xfrm>
            <a:off x="761895" y="4048124"/>
            <a:ext cx="8390279" cy="64044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9999"/>
                </a:schemeClr>
              </a:gs>
              <a:gs pos="100000">
                <a:srgbClr val="FFFFFF">
                  <a:alpha val="99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0000"/>
              </a:lnSpc>
              <a:spcAft>
                <a:spcPts val="909"/>
              </a:spcAft>
              <a:defRPr/>
            </a:pPr>
            <a:r>
              <a:rPr lang="ru" sz="20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Запасы оборудования и запасных частей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для ремонта систем энерго-, водо, тепло- и газоснабжения и водоотведения.</a:t>
            </a:r>
            <a:endParaRPr sz="2000">
              <a:latin typeface="Tinos"/>
              <a:cs typeface="Tinos"/>
            </a:endParaRPr>
          </a:p>
        </p:txBody>
      </p:sp>
      <p:sp>
        <p:nvSpPr>
          <p:cNvPr id="1690012720" name="TextBox 1690012719"/>
          <p:cNvSpPr txBox="1"/>
          <p:nvPr/>
        </p:nvSpPr>
        <p:spPr bwMode="auto">
          <a:xfrm>
            <a:off x="757575" y="4752974"/>
            <a:ext cx="8391719" cy="64044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9999"/>
                </a:schemeClr>
              </a:gs>
              <a:gs pos="100000">
                <a:srgbClr val="FFFFFF">
                  <a:alpha val="99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0000"/>
              </a:lnSpc>
              <a:spcAft>
                <a:spcPts val="489"/>
              </a:spcAft>
              <a:defRPr/>
            </a:pPr>
            <a:r>
              <a:rPr lang="ru" sz="20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Материально-технические и иные необходимые средства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организаций, переносящих экономическую деятельность в безопасные районы.</a:t>
            </a:r>
            <a:endParaRPr sz="2000"/>
          </a:p>
        </p:txBody>
      </p:sp>
      <p:sp>
        <p:nvSpPr>
          <p:cNvPr id="1642694338" name="TextBox 1642694337"/>
          <p:cNvSpPr txBox="1"/>
          <p:nvPr/>
        </p:nvSpPr>
        <p:spPr bwMode="auto">
          <a:xfrm>
            <a:off x="762975" y="5451327"/>
            <a:ext cx="8393159" cy="64044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9999"/>
                </a:schemeClr>
              </a:gs>
              <a:gs pos="100000">
                <a:srgbClr val="FFFFFF">
                  <a:alpha val="99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0000"/>
              </a:lnSpc>
              <a:spcAft>
                <a:spcPts val="489"/>
              </a:spcAft>
              <a:defRPr/>
            </a:pPr>
            <a:r>
              <a:rPr lang="ru" sz="20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Запасы материально-технических средств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для обеспечения проведения аварийно-спасательных и других неотложных работ.</a:t>
            </a:r>
            <a:endParaRPr sz="2000">
              <a:latin typeface="Calibri"/>
            </a:endParaRPr>
          </a:p>
        </p:txBody>
      </p:sp>
      <p:sp>
        <p:nvSpPr>
          <p:cNvPr id="365775046" name="TextBox 365775045"/>
          <p:cNvSpPr txBox="1"/>
          <p:nvPr/>
        </p:nvSpPr>
        <p:spPr bwMode="auto">
          <a:xfrm>
            <a:off x="763139" y="6165923"/>
            <a:ext cx="8395679" cy="64044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99999"/>
                </a:schemeClr>
              </a:gs>
              <a:gs pos="100000">
                <a:srgbClr val="FFFFFF">
                  <a:alpha val="99999"/>
                </a:srgbClr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0000"/>
              </a:lnSpc>
              <a:spcAft>
                <a:spcPts val="489"/>
              </a:spcAft>
              <a:defRPr/>
            </a:pPr>
            <a:r>
              <a:rPr lang="ru" sz="20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Сельскохозяйственные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 животные, запасы зерновых культур, семенные и фуражные запасы.</a:t>
            </a:r>
            <a:endParaRPr sz="2000">
              <a:latin typeface="Tinos"/>
              <a:cs typeface="Tinos"/>
            </a:endParaRPr>
          </a:p>
        </p:txBody>
      </p:sp>
      <p:sp>
        <p:nvSpPr>
          <p:cNvPr id="102535902" name="Восьмиугольник 102535901"/>
          <p:cNvSpPr/>
          <p:nvPr/>
        </p:nvSpPr>
        <p:spPr bwMode="auto">
          <a:xfrm>
            <a:off x="58124" y="4048124"/>
            <a:ext cx="552449" cy="571500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4</a:t>
            </a:r>
            <a:endParaRPr sz="2400">
              <a:latin typeface="Tinos"/>
              <a:cs typeface="Tinos"/>
            </a:endParaRPr>
          </a:p>
        </p:txBody>
      </p:sp>
      <p:sp>
        <p:nvSpPr>
          <p:cNvPr id="254587472" name="Восьмиугольник 254587471"/>
          <p:cNvSpPr/>
          <p:nvPr/>
        </p:nvSpPr>
        <p:spPr bwMode="auto">
          <a:xfrm>
            <a:off x="58124" y="4752974"/>
            <a:ext cx="552449" cy="571500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5</a:t>
            </a:r>
            <a:endParaRPr sz="2400">
              <a:latin typeface="Tinos"/>
              <a:cs typeface="Tinos"/>
            </a:endParaRPr>
          </a:p>
        </p:txBody>
      </p:sp>
      <p:sp>
        <p:nvSpPr>
          <p:cNvPr id="455643556" name="Восьмиугольник 455643555"/>
          <p:cNvSpPr/>
          <p:nvPr/>
        </p:nvSpPr>
        <p:spPr bwMode="auto">
          <a:xfrm>
            <a:off x="58124" y="5451327"/>
            <a:ext cx="552449" cy="571500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6</a:t>
            </a:r>
            <a:endParaRPr sz="2400">
              <a:latin typeface="Tinos"/>
              <a:cs typeface="Tinos"/>
            </a:endParaRPr>
          </a:p>
        </p:txBody>
      </p:sp>
      <p:sp>
        <p:nvSpPr>
          <p:cNvPr id="103118042" name="Восьмиугольник 103118041"/>
          <p:cNvSpPr/>
          <p:nvPr/>
        </p:nvSpPr>
        <p:spPr bwMode="auto">
          <a:xfrm>
            <a:off x="58124" y="6156398"/>
            <a:ext cx="552449" cy="571500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7</a:t>
            </a:r>
            <a:endParaRPr sz="2400">
              <a:latin typeface="Tinos"/>
              <a:cs typeface="Tinos"/>
            </a:endParaRPr>
          </a:p>
        </p:txBody>
      </p:sp>
      <p:sp>
        <p:nvSpPr>
          <p:cNvPr id="254133128" name="Восьмиугольник 254133127"/>
          <p:cNvSpPr/>
          <p:nvPr/>
        </p:nvSpPr>
        <p:spPr bwMode="auto">
          <a:xfrm>
            <a:off x="58124" y="2804339"/>
            <a:ext cx="552449" cy="571500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3</a:t>
            </a:r>
            <a:endParaRPr sz="2400">
              <a:latin typeface="Tinos"/>
              <a:cs typeface="Tinos"/>
            </a:endParaRPr>
          </a:p>
        </p:txBody>
      </p:sp>
      <p:sp>
        <p:nvSpPr>
          <p:cNvPr id="188268267" name="Восьмиугольник 188268266"/>
          <p:cNvSpPr/>
          <p:nvPr/>
        </p:nvSpPr>
        <p:spPr bwMode="auto">
          <a:xfrm>
            <a:off x="58124" y="1781174"/>
            <a:ext cx="552449" cy="571500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2</a:t>
            </a:r>
            <a:endParaRPr sz="2400">
              <a:latin typeface="Tinos"/>
              <a:cs typeface="Tinos"/>
            </a:endParaRPr>
          </a:p>
        </p:txBody>
      </p:sp>
      <p:sp>
        <p:nvSpPr>
          <p:cNvPr id="715590225" name="Восьмиугольник 715590224"/>
          <p:cNvSpPr/>
          <p:nvPr/>
        </p:nvSpPr>
        <p:spPr bwMode="auto">
          <a:xfrm>
            <a:off x="58124" y="526912"/>
            <a:ext cx="552449" cy="571500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 w="19049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 b="1">
                <a:solidFill>
                  <a:schemeClr val="tx1"/>
                </a:solidFill>
                <a:latin typeface="Tinos"/>
                <a:ea typeface="Tinos"/>
                <a:cs typeface="Tinos"/>
              </a:rPr>
              <a:t>1</a:t>
            </a:r>
            <a:endParaRPr sz="24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-10012" y="3429"/>
            <a:ext cx="9164025" cy="539496"/>
          </a:xfrm>
          <a:prstGeom prst="rect">
            <a:avLst/>
          </a:prstGeom>
          <a:solidFill>
            <a:srgbClr val="99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Перечень культурных ценностей, подлежащим защите: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1057275" y="592454"/>
            <a:ext cx="7998332" cy="1160145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>
                <a:latin typeface="Tinos"/>
                <a:ea typeface="Tinos"/>
                <a:cs typeface="Tinos"/>
              </a:rPr>
              <a:t>Культурные ценности, отнесенные к 1 категории государственного каталога музейного фонда РФ, содержащие в том числе драгоценные металлы и драгоценные камни, являющиеся музейными предметами и музейными коллекциями.</a:t>
            </a:r>
            <a:endParaRPr>
              <a:latin typeface="Tinos"/>
              <a:cs typeface="Tinos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1057275" y="1952624"/>
            <a:ext cx="7998332" cy="457199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defRPr/>
            </a:pPr>
            <a:r>
              <a:rPr lang="ru" sz="2000">
                <a:latin typeface="Tinos"/>
                <a:ea typeface="Tinos"/>
                <a:cs typeface="Tinos"/>
              </a:rPr>
              <a:t>Культурные ценности, отнесенные к книжным памятникам.</a:t>
            </a:r>
            <a:endParaRPr>
              <a:latin typeface="Tinos"/>
              <a:cs typeface="Tinos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 bwMode="auto">
          <a:xfrm>
            <a:off x="1057275" y="2573464"/>
            <a:ext cx="7998332" cy="1884235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>
                <a:latin typeface="Tinos"/>
                <a:ea typeface="Tinos"/>
                <a:cs typeface="Tinos"/>
              </a:rPr>
              <a:t>Культурные ценности, отнесенные ко 2 категории государственного каталога музейного фонда РФ, содержащие в том числе драгоценные металлы и драгоценные камни, являющиеся музейными предметами и музейными коллекциями, а также включенные в перечень подлежащих эвакуации на основании решения соответствующей эвакуационной комиссии.</a:t>
            </a:r>
            <a:endParaRPr>
              <a:latin typeface="Tinos"/>
              <a:cs typeface="Tinos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 bwMode="auto">
          <a:xfrm>
            <a:off x="1057275" y="4609718"/>
            <a:ext cx="7998332" cy="514730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l" defTabSz="0">
              <a:defRPr/>
            </a:pPr>
            <a:r>
              <a:rPr lang="ru" sz="2000" u="none">
                <a:latin typeface="Tinos"/>
                <a:ea typeface="Tinos"/>
                <a:cs typeface="Tinos"/>
              </a:rPr>
              <a:t>Страховой фонд документов библиотечных фондов.</a:t>
            </a:r>
            <a:endParaRPr u="none">
              <a:latin typeface="Tinos"/>
              <a:cs typeface="Tinos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 bwMode="auto">
          <a:xfrm>
            <a:off x="1057275" y="5339714"/>
            <a:ext cx="7998332" cy="1365884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>
                <a:latin typeface="Tinos"/>
                <a:ea typeface="Tinos"/>
                <a:cs typeface="Tinos"/>
              </a:rPr>
              <a:t>Культурные ценности, отнесенные к 3 категории государственного каталога музейного фонда РФ, содержащие в том числе драгоценные металлы и драгоценные камни, являющиеся музейными предметами и музейными коллекциями.</a:t>
            </a:r>
            <a:endParaRPr>
              <a:latin typeface="Tinos"/>
              <a:cs typeface="Tinos"/>
            </a:endParaRPr>
          </a:p>
        </p:txBody>
      </p:sp>
      <p:sp>
        <p:nvSpPr>
          <p:cNvPr id="2147137464" name="Восьмиугольник 2147137463"/>
          <p:cNvSpPr/>
          <p:nvPr/>
        </p:nvSpPr>
        <p:spPr bwMode="auto">
          <a:xfrm>
            <a:off x="305774" y="953452"/>
            <a:ext cx="466724" cy="438149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000">
                <a:solidFill>
                  <a:schemeClr val="tx1"/>
                </a:solidFill>
                <a:latin typeface="Tinos"/>
                <a:ea typeface="Tinos"/>
                <a:cs typeface="Tinos"/>
              </a:rPr>
              <a:t>1</a:t>
            </a:r>
            <a:endParaRPr sz="2000">
              <a:solidFill>
                <a:schemeClr val="tx1"/>
              </a:solidFill>
              <a:latin typeface="Tinos"/>
              <a:cs typeface="Tinos"/>
            </a:endParaRPr>
          </a:p>
        </p:txBody>
      </p:sp>
      <p:sp>
        <p:nvSpPr>
          <p:cNvPr id="202572658" name="Восьмиугольник 202572657"/>
          <p:cNvSpPr/>
          <p:nvPr/>
        </p:nvSpPr>
        <p:spPr bwMode="auto">
          <a:xfrm>
            <a:off x="305774" y="1952624"/>
            <a:ext cx="466724" cy="438149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000">
                <a:solidFill>
                  <a:schemeClr val="tx1"/>
                </a:solidFill>
                <a:latin typeface="Tinos"/>
                <a:ea typeface="Tinos"/>
                <a:cs typeface="Tinos"/>
              </a:rPr>
              <a:t>2</a:t>
            </a:r>
            <a:endParaRPr sz="2000">
              <a:solidFill>
                <a:schemeClr val="tx1"/>
              </a:solidFill>
              <a:latin typeface="Tinos"/>
              <a:cs typeface="Tinos"/>
            </a:endParaRPr>
          </a:p>
        </p:txBody>
      </p:sp>
      <p:sp>
        <p:nvSpPr>
          <p:cNvPr id="1108367243" name="Восьмиугольник 1108367242"/>
          <p:cNvSpPr/>
          <p:nvPr/>
        </p:nvSpPr>
        <p:spPr bwMode="auto">
          <a:xfrm>
            <a:off x="305774" y="3133724"/>
            <a:ext cx="466724" cy="438149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000">
                <a:solidFill>
                  <a:schemeClr val="tx1"/>
                </a:solidFill>
                <a:latin typeface="Tinos"/>
                <a:ea typeface="Tinos"/>
                <a:cs typeface="Tinos"/>
              </a:rPr>
              <a:t>3</a:t>
            </a:r>
            <a:endParaRPr sz="2000">
              <a:solidFill>
                <a:schemeClr val="tx1"/>
              </a:solidFill>
              <a:latin typeface="Tinos"/>
              <a:cs typeface="Tinos"/>
            </a:endParaRPr>
          </a:p>
        </p:txBody>
      </p:sp>
      <p:sp>
        <p:nvSpPr>
          <p:cNvPr id="1612705411" name="Восьмиугольник 1612705410"/>
          <p:cNvSpPr/>
          <p:nvPr/>
        </p:nvSpPr>
        <p:spPr bwMode="auto">
          <a:xfrm>
            <a:off x="305774" y="4609718"/>
            <a:ext cx="466724" cy="438149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000">
                <a:solidFill>
                  <a:schemeClr val="tx1"/>
                </a:solidFill>
                <a:latin typeface="Tinos"/>
                <a:ea typeface="Tinos"/>
                <a:cs typeface="Tinos"/>
              </a:rPr>
              <a:t>4</a:t>
            </a:r>
            <a:endParaRPr sz="2000">
              <a:solidFill>
                <a:schemeClr val="tx1"/>
              </a:solidFill>
              <a:latin typeface="Tinos"/>
              <a:cs typeface="Tinos"/>
            </a:endParaRPr>
          </a:p>
        </p:txBody>
      </p:sp>
      <p:sp>
        <p:nvSpPr>
          <p:cNvPr id="1055124225" name="Восьмиугольник 1055124224"/>
          <p:cNvSpPr/>
          <p:nvPr/>
        </p:nvSpPr>
        <p:spPr bwMode="auto">
          <a:xfrm>
            <a:off x="305774" y="5590793"/>
            <a:ext cx="466724" cy="438149"/>
          </a:xfrm>
          <a:prstGeom prst="octagon">
            <a:avLst>
              <a:gd name="adj" fmla="val 29289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000">
                <a:solidFill>
                  <a:schemeClr val="tx1"/>
                </a:solidFill>
                <a:latin typeface="Tinos"/>
                <a:ea typeface="Tinos"/>
                <a:cs typeface="Tinos"/>
              </a:rPr>
              <a:t>5</a:t>
            </a:r>
            <a:endParaRPr sz="2000">
              <a:solidFill>
                <a:schemeClr val="tx1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-27599" y="9524"/>
            <a:ext cx="9179600" cy="495299"/>
          </a:xfrm>
          <a:prstGeom prst="rect">
            <a:avLst/>
          </a:prstGeom>
          <a:solidFill>
            <a:srgbClr val="99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Перечень архивных документов, подлежащим защите: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897771443" name="TextBox 897771442"/>
          <p:cNvSpPr txBox="1"/>
          <p:nvPr/>
        </p:nvSpPr>
        <p:spPr bwMode="auto">
          <a:xfrm>
            <a:off x="1124924" y="571500"/>
            <a:ext cx="8031734" cy="622151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7000"/>
              </a:lnSpc>
              <a:spcAft>
                <a:spcPts val="629"/>
              </a:spcAft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Уникальные документы, включенные в Государственный реестр уникальных документов Архивного фонда Российской Федерации.</a:t>
            </a:r>
            <a:endParaRPr sz="2000" b="0">
              <a:latin typeface="Tinos"/>
              <a:cs typeface="Tinos"/>
            </a:endParaRPr>
          </a:p>
        </p:txBody>
      </p:sp>
      <p:sp>
        <p:nvSpPr>
          <p:cNvPr id="362443763" name="TextBox 362443762"/>
          <p:cNvSpPr txBox="1"/>
          <p:nvPr/>
        </p:nvSpPr>
        <p:spPr bwMode="auto">
          <a:xfrm>
            <a:off x="1120266" y="1266824"/>
            <a:ext cx="8033173" cy="1152503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7000"/>
              </a:lnSpc>
              <a:spcAft>
                <a:spcPts val="419"/>
              </a:spcAft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Документы Архивного фонда РФ, хранящиеся в государственных органах, государственных архивах, органах местного самоуправления, муниципальных архивах и организациях, отнесенные к 1 очереди эвакуации в соответствии с очередностью их вывоза.</a:t>
            </a:r>
            <a:endParaRPr sz="2000">
              <a:latin typeface="Tinos"/>
              <a:cs typeface="Tinos"/>
            </a:endParaRPr>
          </a:p>
        </p:txBody>
      </p:sp>
      <p:sp>
        <p:nvSpPr>
          <p:cNvPr id="2102082365" name="TextBox 2102082364"/>
          <p:cNvSpPr txBox="1"/>
          <p:nvPr/>
        </p:nvSpPr>
        <p:spPr bwMode="auto">
          <a:xfrm>
            <a:off x="1120266" y="2495549"/>
            <a:ext cx="8034614" cy="887327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7000"/>
              </a:lnSpc>
              <a:spcAft>
                <a:spcPts val="629"/>
              </a:spcAft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Особо ценные документы Архивного фонда Российской Федерации, не имеющие страховых копий, и обязательная учетная документация к ним.</a:t>
            </a:r>
            <a:endParaRPr sz="2000">
              <a:latin typeface="Tinos"/>
              <a:cs typeface="Tinos"/>
            </a:endParaRPr>
          </a:p>
        </p:txBody>
      </p:sp>
      <p:sp>
        <p:nvSpPr>
          <p:cNvPr id="871137552" name="TextBox 871137551"/>
          <p:cNvSpPr txBox="1"/>
          <p:nvPr/>
        </p:nvSpPr>
        <p:spPr bwMode="auto">
          <a:xfrm>
            <a:off x="1117386" y="3457574"/>
            <a:ext cx="8036054" cy="1152503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7000"/>
              </a:lnSpc>
              <a:spcAft>
                <a:spcPts val="419"/>
              </a:spcAft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Документы Архивного фонда РФ, хранящиеся в государственных органах, государственных архивах, органах местного самоуправления, муниципальных архивах и организациях, отнесенные ко </a:t>
            </a:r>
            <a:r>
              <a:rPr lang="en-US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II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очереди эвакуации в соответствии с очередностью их вывоза.</a:t>
            </a:r>
            <a:endParaRPr sz="2000">
              <a:latin typeface="Tinos"/>
              <a:cs typeface="Tinos"/>
            </a:endParaRPr>
          </a:p>
        </p:txBody>
      </p:sp>
      <p:sp>
        <p:nvSpPr>
          <p:cNvPr id="271042787" name="TextBox 271042786"/>
          <p:cNvSpPr txBox="1"/>
          <p:nvPr/>
        </p:nvSpPr>
        <p:spPr bwMode="auto">
          <a:xfrm>
            <a:off x="1124924" y="4680225"/>
            <a:ext cx="8037494" cy="622151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87000"/>
              </a:lnSpc>
              <a:spcAft>
                <a:spcPts val="909"/>
              </a:spcAft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Особо ценные документы Архивного фонда Российской Федерации, их страховые копии, и обязательная учетная документация к ним.</a:t>
            </a:r>
            <a:endParaRPr sz="2000"/>
          </a:p>
        </p:txBody>
      </p:sp>
      <p:sp>
        <p:nvSpPr>
          <p:cNvPr id="1603334826" name="TextBox 1603334825"/>
          <p:cNvSpPr txBox="1"/>
          <p:nvPr/>
        </p:nvSpPr>
        <p:spPr bwMode="auto">
          <a:xfrm>
            <a:off x="1114506" y="5375549"/>
            <a:ext cx="8038934" cy="1274423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Документы Архивного фонда РФ, хранящиеся в государственных органах, государственных архивах, органах местного самоуправления, муниципальных архивах и организациях, отнесенные к </a:t>
            </a:r>
            <a:r>
              <a:rPr lang="en-US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III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очереди эвакуации в соответствии с очередностью их вывоза.</a:t>
            </a:r>
            <a:endParaRPr sz="2000">
              <a:latin typeface="Tinos"/>
              <a:cs typeface="Tinos"/>
            </a:endParaRPr>
          </a:p>
        </p:txBody>
      </p:sp>
      <p:sp>
        <p:nvSpPr>
          <p:cNvPr id="364677611" name="Блок-схема: узел 364677610"/>
          <p:cNvSpPr/>
          <p:nvPr/>
        </p:nvSpPr>
        <p:spPr bwMode="auto">
          <a:xfrm>
            <a:off x="324824" y="609599"/>
            <a:ext cx="495299" cy="476249"/>
          </a:xfrm>
          <a:prstGeom prst="flowChartConnector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>
                <a:solidFill>
                  <a:schemeClr val="tx1"/>
                </a:solidFill>
                <a:latin typeface="Tinos"/>
                <a:ea typeface="Tinos"/>
                <a:cs typeface="Tinos"/>
              </a:rPr>
              <a:t>1</a:t>
            </a:r>
            <a:endParaRPr sz="2200">
              <a:latin typeface="Tinos"/>
              <a:cs typeface="Tinos"/>
            </a:endParaRPr>
          </a:p>
        </p:txBody>
      </p:sp>
      <p:sp>
        <p:nvSpPr>
          <p:cNvPr id="521938468" name="Блок-схема: узел 521938467"/>
          <p:cNvSpPr/>
          <p:nvPr/>
        </p:nvSpPr>
        <p:spPr bwMode="auto">
          <a:xfrm>
            <a:off x="324824" y="1552574"/>
            <a:ext cx="495299" cy="476249"/>
          </a:xfrm>
          <a:prstGeom prst="flowChartConnector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>
                <a:solidFill>
                  <a:schemeClr val="tx1"/>
                </a:solidFill>
                <a:latin typeface="Tinos"/>
                <a:ea typeface="Tinos"/>
                <a:cs typeface="Tinos"/>
              </a:rPr>
              <a:t>2</a:t>
            </a:r>
            <a:endParaRPr sz="2200">
              <a:latin typeface="Tinos"/>
              <a:cs typeface="Tinos"/>
            </a:endParaRPr>
          </a:p>
        </p:txBody>
      </p:sp>
      <p:sp>
        <p:nvSpPr>
          <p:cNvPr id="1981655903" name="Блок-схема: узел 1981655902"/>
          <p:cNvSpPr/>
          <p:nvPr/>
        </p:nvSpPr>
        <p:spPr bwMode="auto">
          <a:xfrm>
            <a:off x="324824" y="3695699"/>
            <a:ext cx="495299" cy="476249"/>
          </a:xfrm>
          <a:prstGeom prst="flowChartConnector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>
                <a:solidFill>
                  <a:schemeClr val="tx1"/>
                </a:solidFill>
                <a:latin typeface="Tinos"/>
                <a:ea typeface="Tinos"/>
                <a:cs typeface="Tinos"/>
              </a:rPr>
              <a:t>4</a:t>
            </a:r>
            <a:endParaRPr sz="2200">
              <a:latin typeface="Tinos"/>
              <a:cs typeface="Tinos"/>
            </a:endParaRPr>
          </a:p>
        </p:txBody>
      </p:sp>
      <p:sp>
        <p:nvSpPr>
          <p:cNvPr id="672567416" name="Блок-схема: узел 672567415"/>
          <p:cNvSpPr/>
          <p:nvPr/>
        </p:nvSpPr>
        <p:spPr bwMode="auto">
          <a:xfrm>
            <a:off x="324824" y="2495549"/>
            <a:ext cx="495299" cy="476249"/>
          </a:xfrm>
          <a:prstGeom prst="flowChartConnector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>
                <a:solidFill>
                  <a:schemeClr val="tx1"/>
                </a:solidFill>
                <a:latin typeface="Tinos"/>
                <a:ea typeface="Tinos"/>
                <a:cs typeface="Tinos"/>
              </a:rPr>
              <a:t>3</a:t>
            </a:r>
            <a:endParaRPr sz="2200">
              <a:latin typeface="Tinos"/>
              <a:cs typeface="Tinos"/>
            </a:endParaRPr>
          </a:p>
        </p:txBody>
      </p:sp>
      <p:sp>
        <p:nvSpPr>
          <p:cNvPr id="1490980560" name="Блок-схема: узел 1490980559"/>
          <p:cNvSpPr/>
          <p:nvPr/>
        </p:nvSpPr>
        <p:spPr bwMode="auto">
          <a:xfrm>
            <a:off x="324824" y="4680225"/>
            <a:ext cx="495299" cy="476249"/>
          </a:xfrm>
          <a:prstGeom prst="flowChartConnector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>
                <a:solidFill>
                  <a:schemeClr val="tx1"/>
                </a:solidFill>
                <a:latin typeface="Tinos"/>
                <a:ea typeface="Tinos"/>
                <a:cs typeface="Tinos"/>
              </a:rPr>
              <a:t>5</a:t>
            </a:r>
            <a:endParaRPr sz="2200">
              <a:latin typeface="Tinos"/>
              <a:cs typeface="Tinos"/>
            </a:endParaRPr>
          </a:p>
        </p:txBody>
      </p:sp>
      <p:sp>
        <p:nvSpPr>
          <p:cNvPr id="1231253845" name="Блок-схема: узел 1231253844"/>
          <p:cNvSpPr/>
          <p:nvPr/>
        </p:nvSpPr>
        <p:spPr bwMode="auto">
          <a:xfrm>
            <a:off x="324824" y="5708923"/>
            <a:ext cx="495299" cy="476249"/>
          </a:xfrm>
          <a:prstGeom prst="flowChartConnector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0"/>
          <a:lstStyle/>
          <a:p>
            <a:pPr algn="ctr">
              <a:defRPr/>
            </a:pPr>
            <a:r>
              <a:rPr sz="2200">
                <a:solidFill>
                  <a:schemeClr val="tx1"/>
                </a:solidFill>
                <a:latin typeface="Tinos"/>
                <a:ea typeface="Tinos"/>
                <a:cs typeface="Tinos"/>
              </a:rPr>
              <a:t>6</a:t>
            </a:r>
            <a:endParaRPr sz="22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49" y="-9524"/>
            <a:ext cx="9144000" cy="59054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126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Группы защиты материальных и культурных ценностей 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16459" y="1054607"/>
            <a:ext cx="9067205" cy="96469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latin typeface="Tinos"/>
                <a:ea typeface="Tinos"/>
                <a:cs typeface="Tinos"/>
              </a:rPr>
              <a:t>Материальные ценности</a:t>
            </a:r>
            <a:r>
              <a:rPr lang="ru" sz="2000">
                <a:latin typeface="Tinos"/>
                <a:ea typeface="Tinos"/>
                <a:cs typeface="Tinos"/>
              </a:rPr>
              <a:t>, указанные в подпунктах «1» и «2», </a:t>
            </a:r>
            <a:r>
              <a:rPr lang="ru" sz="2000" b="1">
                <a:latin typeface="Tinos"/>
                <a:ea typeface="Tinos"/>
                <a:cs typeface="Tinos"/>
              </a:rPr>
              <a:t>культурные ценности </a:t>
            </a:r>
            <a:r>
              <a:rPr lang="ru" sz="2000">
                <a:latin typeface="Tinos"/>
                <a:ea typeface="Tinos"/>
                <a:cs typeface="Tinos"/>
              </a:rPr>
              <a:t>указанные в подпунктах «1» и «2», </a:t>
            </a:r>
            <a:r>
              <a:rPr lang="ru" sz="2000" b="1">
                <a:latin typeface="Tinos"/>
                <a:ea typeface="Tinos"/>
                <a:cs typeface="Tinos"/>
              </a:rPr>
              <a:t>архивные документы</a:t>
            </a:r>
            <a:r>
              <a:rPr lang="ru" sz="2000">
                <a:latin typeface="Tinos"/>
                <a:ea typeface="Tinos"/>
                <a:cs typeface="Tinos"/>
              </a:rPr>
              <a:t>, указанные в подпунктах «1» и «2».</a:t>
            </a:r>
            <a:endParaRPr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5984" y="2114549"/>
            <a:ext cx="9109465" cy="380999"/>
          </a:xfrm>
          <a:prstGeom prst="rect">
            <a:avLst/>
          </a:prstGeom>
          <a:solidFill>
            <a:srgbClr val="0070C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22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Вторая группа</a:t>
            </a:r>
            <a:endParaRPr sz="22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16459" y="2510789"/>
            <a:ext cx="9067205" cy="1613533"/>
          </a:xfrm>
          <a:prstGeom prst="flowChartAlternateProcess">
            <a:avLst/>
          </a:prstGeom>
          <a:solidFill>
            <a:srgbClr val="CCECFF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latin typeface="Tinos"/>
                <a:ea typeface="Tinos"/>
                <a:cs typeface="Tinos"/>
              </a:rPr>
              <a:t>Материальные ценности</a:t>
            </a:r>
            <a:r>
              <a:rPr lang="ru" sz="2000">
                <a:latin typeface="Tinos"/>
                <a:ea typeface="Tinos"/>
                <a:cs typeface="Tinos"/>
              </a:rPr>
              <a:t>, указанные в подпунктах «3» - «7» отнесенные ко второй очереди эвакуации в соответствии с определяемыми органами и организациями перечнями очередности их вывоза, </a:t>
            </a:r>
            <a:r>
              <a:rPr lang="ru" sz="2000" b="1">
                <a:latin typeface="Tinos"/>
                <a:ea typeface="Tinos"/>
                <a:cs typeface="Tinos"/>
              </a:rPr>
              <a:t>культурные ценности</a:t>
            </a:r>
            <a:r>
              <a:rPr lang="ru" sz="2000">
                <a:latin typeface="Tinos"/>
                <a:ea typeface="Tinos"/>
                <a:cs typeface="Tinos"/>
              </a:rPr>
              <a:t>, указанные в подпунктах «3» и «4», </a:t>
            </a:r>
            <a:r>
              <a:rPr lang="ru" sz="2000" b="1">
                <a:latin typeface="Tinos"/>
                <a:ea typeface="Tinos"/>
                <a:cs typeface="Tinos"/>
              </a:rPr>
              <a:t>архивные документы</a:t>
            </a:r>
            <a:r>
              <a:rPr lang="ru" sz="2000">
                <a:latin typeface="Tinos"/>
                <a:ea typeface="Tinos"/>
                <a:cs typeface="Tinos"/>
              </a:rPr>
              <a:t>, указанные в подпунктах «3» и «4».</a:t>
            </a:r>
            <a:endParaRPr>
              <a:latin typeface="Tinos"/>
              <a:cs typeface="Tinos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-8550" y="4210049"/>
            <a:ext cx="9144000" cy="451485"/>
          </a:xfrm>
          <a:prstGeom prst="rect">
            <a:avLst/>
          </a:prstGeom>
          <a:solidFill>
            <a:srgbClr val="00AF4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Третья группа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 bwMode="auto">
          <a:xfrm>
            <a:off x="25984" y="4699634"/>
            <a:ext cx="9057681" cy="1548765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latin typeface="Calibri"/>
              </a:rPr>
              <a:t>Материальные ценности</a:t>
            </a:r>
            <a:r>
              <a:rPr lang="ru" sz="2000">
                <a:latin typeface="Calibri"/>
              </a:rPr>
              <a:t>, указанные в подпунктах «3» - «7» отнесенные ко третьей очереди эвакуации в соответствии с определяемыми органами и организациями перечнями очередности их вывоза, </a:t>
            </a:r>
            <a:r>
              <a:rPr lang="ru" sz="2000" b="1">
                <a:latin typeface="Calibri"/>
              </a:rPr>
              <a:t>культурные ценности</a:t>
            </a:r>
            <a:r>
              <a:rPr lang="ru" sz="2000">
                <a:latin typeface="Calibri"/>
              </a:rPr>
              <a:t>, указанные в подпункте «5», </a:t>
            </a:r>
            <a:r>
              <a:rPr lang="ru" sz="2000" b="1">
                <a:latin typeface="Calibri"/>
              </a:rPr>
              <a:t>архивные документы</a:t>
            </a:r>
            <a:r>
              <a:rPr lang="ru" sz="2000">
                <a:latin typeface="Calibri"/>
              </a:rPr>
              <a:t>, указанные в подпунктах «5» и «6».</a:t>
            </a:r>
            <a:endParaRPr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-8550" y="6343650"/>
            <a:ext cx="9144000" cy="462533"/>
          </a:xfrm>
          <a:prstGeom prst="rect">
            <a:avLst/>
          </a:prstGeom>
          <a:solidFill>
            <a:srgbClr val="99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Номера пунктов указаны в соответствии с перечнями </a:t>
            </a:r>
            <a:endParaRPr/>
          </a:p>
        </p:txBody>
      </p:sp>
      <p:sp>
        <p:nvSpPr>
          <p:cNvPr id="1284092570" name="TextBox 1284092569"/>
          <p:cNvSpPr txBox="1"/>
          <p:nvPr/>
        </p:nvSpPr>
        <p:spPr bwMode="auto">
          <a:xfrm>
            <a:off x="-8550" y="609959"/>
            <a:ext cx="9136634" cy="427079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ctr">
              <a:defRPr/>
            </a:pPr>
            <a:r>
              <a:rPr lang="ru" sz="2200" b="1" i="0" u="none" strike="noStrike" cap="none" spc="0">
                <a:solidFill>
                  <a:srgbClr val="FFFF00"/>
                </a:solidFill>
                <a:latin typeface="Tinos"/>
                <a:ea typeface="Tinos"/>
                <a:cs typeface="Tinos"/>
              </a:rPr>
              <a:t>Первая группа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74" y="9524"/>
            <a:ext cx="9163049" cy="764667"/>
          </a:xfrm>
          <a:prstGeom prst="rect">
            <a:avLst/>
          </a:prstGeom>
          <a:solidFill>
            <a:srgbClr val="99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К документам текущего делопроизводства, подлежащим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эвакуации, относятся: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402335" y="1257299"/>
            <a:ext cx="8409431" cy="4933949"/>
          </a:xfrm>
          <a:prstGeom prst="flowChartAlternateProcess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145000"/>
              </a:lnSpc>
              <a:spcBef>
                <a:spcPts val="3710"/>
              </a:spcBef>
              <a:defRPr/>
            </a:pPr>
            <a:r>
              <a:rPr lang="ru" sz="2800" b="1">
                <a:latin typeface="Tinos"/>
                <a:ea typeface="Tinos"/>
                <a:cs typeface="Tinos"/>
              </a:rPr>
              <a:t>К документам </a:t>
            </a:r>
            <a:r>
              <a:rPr lang="ru" sz="2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текущего делопроизводства органов власти и организаций</a:t>
            </a:r>
            <a:r>
              <a:rPr lang="ru" sz="2800" b="1">
                <a:latin typeface="Tinos"/>
                <a:ea typeface="Tinos"/>
                <a:cs typeface="Tinos"/>
              </a:rPr>
              <a:t>, подлежащим эвакуации, относятся документы, которым в соответствии с федеральными законами и иными нормативными правовыми актами Российской Федерации установлен постоянный срок хранения.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74" y="-19049"/>
            <a:ext cx="9143999" cy="1143000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К основным мероприятиям по подготовке к защите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материальных, культурных ценностей и архивных документов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относятся: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82296" y="1278578"/>
            <a:ext cx="8982455" cy="530804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 defTabSz="293751">
              <a:lnSpc>
                <a:spcPct val="97000"/>
              </a:lnSpc>
              <a:spcAft>
                <a:spcPts val="630"/>
              </a:spcAft>
              <a:tabLst>
                <a:tab pos="293751" algn="l"/>
              </a:tabLst>
              <a:defRPr/>
            </a:pPr>
            <a:r>
              <a:rPr lang="ru" sz="2000" b="0">
                <a:latin typeface="Tinos"/>
                <a:ea typeface="Tinos"/>
                <a:cs typeface="Tinos"/>
              </a:rPr>
              <a:t>а)</a:t>
            </a:r>
            <a:r>
              <a:rPr lang="ru" sz="2000" b="1">
                <a:latin typeface="Tinos"/>
                <a:ea typeface="Tinos"/>
                <a:cs typeface="Tinos"/>
              </a:rPr>
              <a:t>	</a:t>
            </a:r>
            <a:r>
              <a:rPr lang="ru" sz="20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ведение учета материальных, культурных ценностей и архивных документов </a:t>
            </a:r>
            <a:r>
              <a:rPr lang="ru" sz="2000">
                <a:latin typeface="Tinos"/>
                <a:ea typeface="Tinos"/>
                <a:cs typeface="Tinos"/>
              </a:rPr>
              <a:t>на объектах (в местах) их постоянного хранения (размещения), а также осуществление контроля за их движением, в том числе их вывозом за рубеж (ввозом из-за рубежа);</a:t>
            </a:r>
            <a:endParaRPr>
              <a:latin typeface="Tinos"/>
              <a:cs typeface="Tinos"/>
            </a:endParaRPr>
          </a:p>
          <a:p>
            <a:pPr marL="0" marR="0" indent="0" algn="just" defTabSz="318135">
              <a:lnSpc>
                <a:spcPct val="97000"/>
              </a:lnSpc>
              <a:spcAft>
                <a:spcPts val="630"/>
              </a:spcAft>
              <a:tabLst>
                <a:tab pos="318135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б)</a:t>
            </a:r>
            <a:r>
              <a:rPr lang="ru" sz="2000" b="1">
                <a:latin typeface="Tinos"/>
                <a:ea typeface="Tinos"/>
                <a:cs typeface="Tinos"/>
              </a:rPr>
              <a:t>	</a:t>
            </a:r>
            <a:r>
              <a:rPr lang="ru" sz="20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создание запасов средств (резерва упаковочных материалов) </a:t>
            </a:r>
            <a:r>
              <a:rPr lang="ru" sz="2000">
                <a:latin typeface="Tinos"/>
                <a:ea typeface="Tinos"/>
                <a:cs typeface="Tinos"/>
              </a:rPr>
              <a:t>для обеспечения укрытия, рассредоточения и эвакуации материальных, культурных ценностей и архивных документов, а также временного захоронения материальных и культурных ценностей;</a:t>
            </a:r>
            <a:endParaRPr>
              <a:latin typeface="Tinos"/>
              <a:cs typeface="Tinos"/>
            </a:endParaRPr>
          </a:p>
          <a:p>
            <a:pPr marL="0" marR="0" indent="0" algn="just" defTabSz="290703">
              <a:lnSpc>
                <a:spcPct val="97000"/>
              </a:lnSpc>
              <a:spcAft>
                <a:spcPts val="630"/>
              </a:spcAft>
              <a:tabLst>
                <a:tab pos="290703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в)</a:t>
            </a:r>
            <a:r>
              <a:rPr lang="ru" sz="2000" b="1">
                <a:latin typeface="Tinos"/>
                <a:ea typeface="Tinos"/>
                <a:cs typeface="Tinos"/>
              </a:rPr>
              <a:t>	</a:t>
            </a:r>
            <a:r>
              <a:rPr lang="ru" sz="20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определение объектов (мест) хранения (размещения) материальных, культурных ценностей и архивных документов</a:t>
            </a:r>
            <a:r>
              <a:rPr lang="ru" sz="2000">
                <a:latin typeface="Tinos"/>
                <a:ea typeface="Tinos"/>
                <a:cs typeface="Tinos"/>
              </a:rPr>
              <a:t>, планируемых для укрытия, рассредоточения и эвакуации, а также временного захоронения материальных и культурных ценностей;</a:t>
            </a:r>
            <a:endParaRPr>
              <a:latin typeface="Tinos"/>
              <a:cs typeface="Tinos"/>
            </a:endParaRPr>
          </a:p>
          <a:p>
            <a:pPr marL="0" marR="0" indent="0" algn="just" defTabSz="271272">
              <a:lnSpc>
                <a:spcPct val="97000"/>
              </a:lnSpc>
              <a:tabLst>
                <a:tab pos="271272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г)</a:t>
            </a:r>
            <a:r>
              <a:rPr lang="ru" sz="2000" b="1">
                <a:latin typeface="Tinos"/>
                <a:ea typeface="Tinos"/>
                <a:cs typeface="Tinos"/>
              </a:rPr>
              <a:t>	</a:t>
            </a:r>
            <a:r>
              <a:rPr lang="ru" sz="20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освоение (обследование и оценка возможностей по размещению, сохранности и обеспечению безопасности </a:t>
            </a:r>
            <a:r>
              <a:rPr lang="ru" sz="2000">
                <a:latin typeface="Tinos"/>
                <a:ea typeface="Tinos"/>
                <a:cs typeface="Tinos"/>
              </a:rPr>
              <a:t>материальных, культурных ценностей и архивных документов, согласование их размещения) и подготовка объектов (мест) хранения (размещения) к приему материальных, культурных ценностей и архивных документов;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00">
            <a:alpha val="21000"/>
          </a:srgb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74" y="-28574"/>
            <a:ext cx="9143999" cy="1133474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К основным мероприятиям по подготовке к защите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материальных, культурных ценностей и архивных документов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относятся: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6200" y="1310640"/>
            <a:ext cx="8988552" cy="467868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 defTabSz="325120">
              <a:lnSpc>
                <a:spcPct val="97000"/>
              </a:lnSpc>
              <a:spcAft>
                <a:spcPts val="700"/>
              </a:spcAft>
              <a:tabLst>
                <a:tab pos="325120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д)</a:t>
            </a:r>
            <a:r>
              <a:rPr lang="ru" sz="2000" b="1">
                <a:latin typeface="Tinos"/>
                <a:ea typeface="Tinos"/>
                <a:cs typeface="Tinos"/>
              </a:rPr>
              <a:t>	</a:t>
            </a:r>
            <a:r>
              <a:rPr lang="ru" sz="20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определение (установление) органов управления, сил и средств</a:t>
            </a:r>
            <a:r>
              <a:rPr lang="ru" sz="2000">
                <a:latin typeface="Tinos"/>
                <a:ea typeface="Tinos"/>
                <a:cs typeface="Tinos"/>
              </a:rPr>
              <a:t>, обеспечивающих выполнение мероприятий по защите материальных, культурных ценностей и архивных документов, планирование их действий, а также обеспечение их подготовки и готовности к выполнению возложенных задач;</a:t>
            </a:r>
            <a:endParaRPr>
              <a:latin typeface="Tinos"/>
              <a:cs typeface="Tinos"/>
            </a:endParaRPr>
          </a:p>
          <a:p>
            <a:pPr marL="0" marR="0" indent="0" algn="just" defTabSz="309880">
              <a:lnSpc>
                <a:spcPct val="97000"/>
              </a:lnSpc>
              <a:spcAft>
                <a:spcPts val="700"/>
              </a:spcAft>
              <a:tabLst>
                <a:tab pos="309880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е)</a:t>
            </a:r>
            <a:r>
              <a:rPr lang="ru" sz="2000" b="1">
                <a:latin typeface="Tinos"/>
                <a:ea typeface="Tinos"/>
                <a:cs typeface="Tinos"/>
              </a:rPr>
              <a:t>	</a:t>
            </a:r>
            <a:r>
              <a:rPr lang="ru" sz="20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проведение учений и тренировок по выполнению мероприятий по защите материальных, культурных ценностей и архивных документов</a:t>
            </a:r>
            <a:r>
              <a:rPr lang="ru" sz="2000">
                <a:latin typeface="Tinos"/>
                <a:ea typeface="Tinos"/>
                <a:cs typeface="Tinos"/>
              </a:rPr>
              <a:t>, в том числе по упаковке, погрузке и транспортировке материальных, культурных ценностей и архивных документов на объекты (места) хранения (размещения);</a:t>
            </a:r>
            <a:endParaRPr>
              <a:latin typeface="Tinos"/>
              <a:cs typeface="Tinos"/>
            </a:endParaRPr>
          </a:p>
          <a:p>
            <a:pPr marL="0" marR="0" indent="0" algn="just" defTabSz="358648">
              <a:lnSpc>
                <a:spcPct val="97000"/>
              </a:lnSpc>
              <a:spcAft>
                <a:spcPts val="700"/>
              </a:spcAft>
              <a:tabLst>
                <a:tab pos="358648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ж)</a:t>
            </a:r>
            <a:r>
              <a:rPr lang="ru" sz="2000" b="1">
                <a:latin typeface="Tinos"/>
                <a:ea typeface="Tinos"/>
                <a:cs typeface="Tinos"/>
              </a:rPr>
              <a:t>	</a:t>
            </a:r>
            <a:r>
              <a:rPr lang="ru" sz="20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планирование, подготовка и выполнение мероприятий по повышению устойчивости функционирования</a:t>
            </a:r>
            <a:r>
              <a:rPr lang="ru" sz="20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>
                <a:latin typeface="Tinos"/>
                <a:ea typeface="Tinos"/>
                <a:cs typeface="Tinos"/>
              </a:rPr>
              <a:t>объектов (мест) хранения (размещения) материальных, культурных ценностей и архивных документов;</a:t>
            </a:r>
            <a:endParaRPr>
              <a:latin typeface="Tinos"/>
              <a:cs typeface="Tinos"/>
            </a:endParaRPr>
          </a:p>
          <a:p>
            <a:pPr marL="0" marR="0" indent="0" algn="just" defTabSz="291592">
              <a:lnSpc>
                <a:spcPct val="97000"/>
              </a:lnSpc>
              <a:tabLst>
                <a:tab pos="291592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з)</a:t>
            </a:r>
            <a:r>
              <a:rPr lang="ru" sz="2000" b="1">
                <a:latin typeface="Tinos"/>
                <a:ea typeface="Tinos"/>
                <a:cs typeface="Tinos"/>
              </a:rPr>
              <a:t>	</a:t>
            </a:r>
            <a:r>
              <a:rPr lang="ru" sz="20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строительство (при необходимости) специальных объектов</a:t>
            </a:r>
            <a:r>
              <a:rPr lang="ru" sz="2000">
                <a:latin typeface="Tinos"/>
                <a:ea typeface="Tinos"/>
                <a:cs typeface="Tinos"/>
              </a:rPr>
              <a:t>, предназначенных для временного хранения (размещения) материальных, культурных ценностей и архивных документов, подлежащих защите.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18073" y="-38098"/>
            <a:ext cx="9163048" cy="909726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К основным мероприятиям по защите материальных, культурных ценностей и архивных документов относятся:</a:t>
            </a:r>
            <a:endParaRPr sz="24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6200" y="1255776"/>
            <a:ext cx="8988552" cy="530047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 defTabSz="551688">
              <a:lnSpc>
                <a:spcPct val="97000"/>
              </a:lnSpc>
              <a:spcAft>
                <a:spcPts val="630"/>
              </a:spcAft>
              <a:tabLst>
                <a:tab pos="55168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а)</a:t>
            </a:r>
            <a:r>
              <a:rPr lang="ru" sz="2400" b="1">
                <a:latin typeface="Tinos"/>
                <a:ea typeface="Tinos"/>
                <a:cs typeface="Tinos"/>
              </a:rPr>
              <a:t>	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выполнение мероприятий по повышению устойчивости функционирования объектов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(мест) хранения (размещения) материальных, культурных ценностей и архивных документов;</a:t>
            </a:r>
            <a:endParaRPr>
              <a:latin typeface="Tinos"/>
              <a:cs typeface="Tinos"/>
            </a:endParaRPr>
          </a:p>
          <a:p>
            <a:pPr marL="0" marR="0" indent="0" algn="just" defTabSz="551688">
              <a:lnSpc>
                <a:spcPct val="97000"/>
              </a:lnSpc>
              <a:spcAft>
                <a:spcPts val="630"/>
              </a:spcAft>
              <a:tabLst>
                <a:tab pos="55168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б)</a:t>
            </a:r>
            <a:r>
              <a:rPr lang="ru" sz="2400" b="1">
                <a:latin typeface="Tinos"/>
                <a:ea typeface="Tinos"/>
                <a:cs typeface="Tinos"/>
              </a:rPr>
              <a:t>	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приведение в готовность объектов (мест) временного хранения (размещения)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материальных, культурных ценностей и архивных документов;</a:t>
            </a:r>
            <a:endParaRPr>
              <a:latin typeface="Tinos"/>
              <a:cs typeface="Tinos"/>
            </a:endParaRPr>
          </a:p>
          <a:p>
            <a:pPr marL="0" marR="0" indent="0" algn="just" defTabSz="551688">
              <a:lnSpc>
                <a:spcPct val="97000"/>
              </a:lnSpc>
              <a:spcAft>
                <a:spcPts val="630"/>
              </a:spcAft>
              <a:tabLst>
                <a:tab pos="55168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в)</a:t>
            </a:r>
            <a:r>
              <a:rPr lang="ru" sz="2400" b="1">
                <a:latin typeface="Tinos"/>
                <a:ea typeface="Tinos"/>
                <a:cs typeface="Tinos"/>
              </a:rPr>
              <a:t>	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проведение световой и других видов маскировки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объектов (мест) постоянного и временного хранения (размещения) материальных, культурных ценностей и архивных документов;</a:t>
            </a:r>
            <a:endParaRPr>
              <a:latin typeface="Tinos"/>
              <a:cs typeface="Tinos"/>
            </a:endParaRPr>
          </a:p>
          <a:p>
            <a:pPr marL="0" marR="0" indent="0" algn="just" defTabSz="551688">
              <a:lnSpc>
                <a:spcPct val="97000"/>
              </a:lnSpc>
              <a:spcAft>
                <a:spcPts val="630"/>
              </a:spcAft>
              <a:tabLst>
                <a:tab pos="55168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г)</a:t>
            </a:r>
            <a:r>
              <a:rPr lang="ru" sz="2400" b="1">
                <a:latin typeface="Tinos"/>
                <a:ea typeface="Tinos"/>
                <a:cs typeface="Tinos"/>
              </a:rPr>
              <a:t>	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укрытие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материальных, культурных ценностей и архивных документов;</a:t>
            </a:r>
            <a:endParaRPr>
              <a:latin typeface="Tinos"/>
              <a:cs typeface="Tinos"/>
            </a:endParaRPr>
          </a:p>
          <a:p>
            <a:pPr marL="0" marR="0" indent="0" algn="just" defTabSz="551688">
              <a:lnSpc>
                <a:spcPct val="96000"/>
              </a:lnSpc>
              <a:tabLst>
                <a:tab pos="55168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д)</a:t>
            </a:r>
            <a:r>
              <a:rPr lang="ru" sz="2400" b="1">
                <a:latin typeface="Tinos"/>
                <a:ea typeface="Tinos"/>
                <a:cs typeface="Tinos"/>
              </a:rPr>
              <a:t>	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рассредоточение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материальных, культурных ценностей и архивных документов;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48" y="-19048"/>
            <a:ext cx="9163048" cy="872704"/>
          </a:xfrm>
          <a:prstGeom prst="rect">
            <a:avLst/>
          </a:prstGeom>
          <a:solidFill>
            <a:srgbClr val="7F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К основным мероприятиям по защите материальных, культурных ценностей и архивных документов относятся: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6200" y="1127760"/>
            <a:ext cx="8997696" cy="565099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just" defTabSz="551688">
              <a:lnSpc>
                <a:spcPct val="97000"/>
              </a:lnSpc>
              <a:spcAft>
                <a:spcPts val="210"/>
              </a:spcAft>
              <a:tabLst>
                <a:tab pos="55168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е)</a:t>
            </a:r>
            <a:r>
              <a:rPr lang="ru" sz="2400" b="1">
                <a:latin typeface="Tinos"/>
                <a:ea typeface="Tinos"/>
                <a:cs typeface="Tinos"/>
              </a:rPr>
              <a:t>	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эвакуация материальных, культурных ценностей и архивных документов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и размещение их на объектах (местах) хранения (размещения);</a:t>
            </a:r>
            <a:endParaRPr>
              <a:latin typeface="Tinos"/>
              <a:cs typeface="Tinos"/>
            </a:endParaRPr>
          </a:p>
          <a:p>
            <a:pPr marL="0" marR="0" indent="0" algn="just" defTabSz="551688">
              <a:lnSpc>
                <a:spcPct val="97000"/>
              </a:lnSpc>
              <a:spcAft>
                <a:spcPts val="210"/>
              </a:spcAft>
              <a:tabLst>
                <a:tab pos="55168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ж)</a:t>
            </a:r>
            <a:r>
              <a:rPr lang="ru" sz="2400" b="1">
                <a:latin typeface="Tinos"/>
                <a:ea typeface="Tinos"/>
                <a:cs typeface="Tinos"/>
              </a:rPr>
              <a:t>	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временное захоронение материальных и культурных ценностей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с последующей их маскировкой (при необходимости и наличии технической возможности) на объектах (местах) постоянного хранения (размещения) в случае невозможности их укрытия, рассредоточения или эвакуации по техническим причинам либо ограничения времени на их проведение;</a:t>
            </a:r>
            <a:endParaRPr>
              <a:latin typeface="Tinos"/>
              <a:cs typeface="Tinos"/>
            </a:endParaRPr>
          </a:p>
          <a:p>
            <a:pPr marL="0" marR="0" indent="0" algn="just" defTabSz="551688">
              <a:lnSpc>
                <a:spcPct val="97000"/>
              </a:lnSpc>
              <a:spcAft>
                <a:spcPts val="210"/>
              </a:spcAft>
              <a:tabLst>
                <a:tab pos="55168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з)</a:t>
            </a:r>
            <a:r>
              <a:rPr lang="ru" sz="2400" b="1">
                <a:latin typeface="Tinos"/>
                <a:ea typeface="Tinos"/>
                <a:cs typeface="Tinos"/>
              </a:rPr>
              <a:t>	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обеспечение охраны</a:t>
            </a:r>
            <a:r>
              <a:rPr lang="ru" sz="24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>
                <a:latin typeface="Tinos"/>
                <a:ea typeface="Tinos"/>
                <a:cs typeface="Tinos"/>
              </a:rPr>
              <a:t>материальных, культурных ценностей и архивных документов;</a:t>
            </a:r>
            <a:endParaRPr>
              <a:latin typeface="Tinos"/>
              <a:cs typeface="Tinos"/>
            </a:endParaRPr>
          </a:p>
          <a:p>
            <a:pPr marL="0" marR="0" indent="0" algn="just" defTabSz="551688">
              <a:lnSpc>
                <a:spcPct val="97000"/>
              </a:lnSpc>
              <a:tabLst>
                <a:tab pos="551688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и)</a:t>
            </a:r>
            <a:r>
              <a:rPr lang="ru" sz="2400" b="1">
                <a:latin typeface="Tinos"/>
                <a:ea typeface="Tinos"/>
                <a:cs typeface="Tinos"/>
              </a:rPr>
              <a:t>	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проведение аварийно-спасательных и других неотложных работ</a:t>
            </a:r>
            <a:r>
              <a:rPr lang="ru" sz="2400">
                <a:latin typeface="Tinos"/>
                <a:ea typeface="Tinos"/>
                <a:cs typeface="Tinos"/>
              </a:rPr>
              <a:t>, а также тушение пожаров на объектах (местах) хранения (размещения) материальных, культурных ценностей и архивных документов.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50" y="-19049"/>
            <a:ext cx="9172575" cy="759713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Эвакуация материальных, культурных ценностей и архивных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документов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200999" y="1020699"/>
            <a:ext cx="8741617" cy="2560700"/>
          </a:xfrm>
          <a:prstGeom prst="flowChartAlternateProcess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400">
                <a:latin typeface="Tinos"/>
                <a:ea typeface="Tinos"/>
                <a:cs typeface="Tinos"/>
              </a:rPr>
              <a:t>Мероприятия по защите материальных, культурных ценностей и архивных документов, спланированные в органах и организациях, 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отражаются в соответствующих планах защиты материальных, культурных ценностей и архивных документов, являющихся составными частями планов эвакуационных мероприятий органов (организаций).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200999" y="4188331"/>
            <a:ext cx="8741617" cy="2126741"/>
          </a:xfrm>
          <a:prstGeom prst="flowChartAlternateProcess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Общее руководство организацией подготовки к защите и защиты материальных, культурных ценностей и архивных документов</a:t>
            </a:r>
            <a:r>
              <a:rPr lang="ru" sz="2400">
                <a:solidFill>
                  <a:schemeClr val="tx1"/>
                </a:solidFill>
                <a:latin typeface="Tinos"/>
                <a:ea typeface="Tinos"/>
                <a:cs typeface="Tinos"/>
              </a:rPr>
              <a:t>, а также подготовкой объектов (мест) их постоянного и временного хранения (размещения)</a:t>
            </a:r>
            <a:r>
              <a:rPr lang="ru" sz="2400">
                <a:solidFill>
                  <a:srgbClr val="FF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в органах и организациях возлагается на их руководителей.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542544"/>
            <a:ext cx="2124456" cy="54345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3258312" y="2478024"/>
            <a:ext cx="4800600" cy="108204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>
                <a:latin typeface="Tinos"/>
                <a:ea typeface="Tinos"/>
                <a:cs typeface="Tinos"/>
              </a:rPr>
              <a:t>Первоочередное жизнеобеспечение эвакуационных мероприятий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50" y="-28575"/>
            <a:ext cx="9163049" cy="514350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Жизнеобеспечение населения: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560831" y="1048892"/>
            <a:ext cx="8080247" cy="4685157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 w="19049">
            <a:solidFill>
              <a:schemeClr val="accent1">
                <a:lumMod val="50196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107000"/>
              </a:lnSpc>
              <a:spcBef>
                <a:spcPts val="5040"/>
              </a:spcBef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МЕТОДИЧЕСКИЕ РЕКОМЕНДАЦИИ</a:t>
            </a:r>
            <a:endParaRPr>
              <a:latin typeface="Tinos"/>
              <a:cs typeface="Tinos"/>
            </a:endParaRPr>
          </a:p>
          <a:p>
            <a:pPr marL="0" marR="0" indent="0" algn="ctr">
              <a:lnSpc>
                <a:spcPct val="107000"/>
              </a:lnSpc>
              <a:spcAft>
                <a:spcPts val="419"/>
              </a:spcAft>
              <a:defRPr/>
            </a:pPr>
            <a:r>
              <a:rPr lang="ru" sz="2400" b="1">
                <a:latin typeface="Tinos"/>
                <a:ea typeface="Tinos"/>
                <a:cs typeface="Tinos"/>
              </a:rPr>
              <a:t>ПО ОРГАНИЗАЦИИ ПЕРВООЧЕРЕДНОГО ЖИЗНЕОБЕСПЕЧЕНИЯ НАСЕЛЕНИЯ В ЧРЕЗВЫЧАЙНЫХ СИТУАЦИЯХ И РАБОТЫ ПУНКТОВ ВРЕМЕННОГО РАЗМЕЩЕНИЯ ПОСТРАДАВШЕГО</a:t>
            </a:r>
            <a:r>
              <a:rPr lang="ru" sz="24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 НАСЕЛЕНИЯ</a:t>
            </a:r>
            <a:endParaRPr sz="2400">
              <a:latin typeface="Tinos"/>
              <a:cs typeface="Tinos"/>
            </a:endParaRPr>
          </a:p>
          <a:p>
            <a:pPr marL="0" marR="0" indent="0" algn="ctr">
              <a:lnSpc>
                <a:spcPct val="107000"/>
              </a:lnSpc>
              <a:defRPr/>
            </a:pPr>
            <a:r>
              <a:rPr lang="ru" sz="24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20.08.2020 г. </a:t>
            </a:r>
            <a:r>
              <a:rPr lang="en-US" sz="24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№ </a:t>
            </a:r>
            <a:r>
              <a:rPr lang="ru" sz="24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2-4-71-18-11 </a:t>
            </a:r>
            <a:endParaRPr sz="2400" b="1" i="0" u="none" strike="noStrike" cap="none" spc="0"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107000"/>
              </a:lnSpc>
              <a:defRPr/>
            </a:pPr>
            <a:r>
              <a:rPr lang="ru" sz="24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МЧС России </a:t>
            </a:r>
            <a:endParaRPr sz="2400" b="1" i="0" u="none" strike="noStrike" cap="none" spc="0"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107000"/>
              </a:lnSpc>
              <a:defRPr/>
            </a:pPr>
            <a:r>
              <a:rPr lang="ru" sz="24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2020г.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E2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0" y="0"/>
            <a:ext cx="9135450" cy="571500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Жизнеобеспечение населения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162900" y="904874"/>
            <a:ext cx="8791574" cy="3629025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6000"/>
              </a:lnSpc>
              <a:defRPr/>
            </a:pPr>
            <a:r>
              <a:rPr lang="ru" sz="26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Жизнеобеспечение населения</a:t>
            </a:r>
            <a:r>
              <a:rPr lang="ru" sz="2600" b="1">
                <a:solidFill>
                  <a:srgbClr val="99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600">
                <a:latin typeface="Tinos"/>
                <a:ea typeface="Tinos"/>
                <a:cs typeface="Tinos"/>
              </a:rPr>
              <a:t>- совокупность взаимоувязанных по времени, ресурсам и месту проведения силами и средствами РСЧС (ГО) мероприятий, направленных на создание и поддержание условий, минимально необходимых для сохранения жизни и поддержания здоровья людей в зонах ЧС, на маршрутах их эвакуации и в местах размещения эвакуированных по нормам и нормативам для условий ЧС.</a:t>
            </a:r>
            <a:endParaRPr sz="2600">
              <a:latin typeface="Tinos"/>
              <a:cs typeface="Tinos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220049" y="5343524"/>
            <a:ext cx="8734424" cy="1276349"/>
          </a:xfrm>
          <a:prstGeom prst="flowChartAlternateProcess">
            <a:avLst/>
          </a:prstGeom>
          <a:solidFill>
            <a:srgbClr val="FF0000"/>
          </a:solidFill>
          <a:ln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Первоочередное жизнеобеспечение населения - </a:t>
            </a:r>
            <a:r>
              <a:rPr lang="ru" sz="2400">
                <a:solidFill>
                  <a:srgbClr val="FFFF00"/>
                </a:solidFill>
                <a:latin typeface="Tinos"/>
                <a:ea typeface="Tinos"/>
                <a:cs typeface="Tinos"/>
              </a:rPr>
              <a:t>своевременное удовлетворение первоочередных потребностей населения в зоне ЧС и в местах размещения эвакуированного населения.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50" y="-9524"/>
            <a:ext cx="9153524" cy="581024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Виды обеспечения проведения эвакуационных мероприятий</a:t>
            </a:r>
            <a:endParaRPr sz="24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85343" y="842391"/>
            <a:ext cx="8979408" cy="2319908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0000"/>
              </a:lnSpc>
              <a:defRPr/>
            </a:pP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Медицинское обеспечение - включает:</a:t>
            </a:r>
            <a:r>
              <a:rPr lang="ru" sz="2200" b="1">
                <a:solidFill>
                  <a:srgbClr val="99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200">
                <a:latin typeface="Tinos"/>
                <a:ea typeface="Tinos"/>
                <a:cs typeface="Tinos"/>
              </a:rPr>
              <a:t>проведение органами здравоохранения организационных, лечебных, санитарно -гигиенических и противоэпидемиологических мероприятий, направленных на охрану здоровья эвакуируемого населения; своевременное оказание медицинской помощи заболевшим и получившим травмы в ходе эвакуации; предупреждение возникновения и распространения массовых инфекционных заболеваний.</a:t>
            </a:r>
            <a:endParaRPr sz="2200"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72412" y="3433572"/>
            <a:ext cx="8991599" cy="3167252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0000"/>
              </a:lnSpc>
              <a:defRPr/>
            </a:pPr>
            <a:r>
              <a:rPr lang="ru" sz="2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Охрана общественного порядка и обеспечение безопасности дорожного движения - осуществляются с привлечением: </a:t>
            </a:r>
            <a:r>
              <a:rPr lang="ru" sz="2200">
                <a:latin typeface="Tinos"/>
                <a:ea typeface="Tinos"/>
                <a:cs typeface="Tinos"/>
              </a:rPr>
              <a:t>органов МВД; подразделений Росгвардии; НФГО организаций и включают следующие мероприятия: организация пропускного режима; контроль технического состояния транспортных средств; охрана порядка на эвакообъектах; регулирование дорожного движения; борьба с преступностью в населенных пунктах, на маршрутах эвакуации и в местах размещения; обеспечение очередности перевозок; сопровождение автоколонн.</a:t>
            </a:r>
            <a:endParaRPr sz="22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8550" y="-9524"/>
            <a:ext cx="9163049" cy="552069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Виды обеспечения проведения эвакуационных мероприятий</a:t>
            </a:r>
            <a:endParaRPr sz="24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134306337" name="TextBox 134306336"/>
          <p:cNvSpPr txBox="1"/>
          <p:nvPr/>
        </p:nvSpPr>
        <p:spPr bwMode="auto">
          <a:xfrm>
            <a:off x="83642" y="551021"/>
            <a:ext cx="8979383" cy="1739910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559"/>
              </a:spcAft>
              <a:defRPr/>
            </a:pPr>
            <a:r>
              <a:rPr lang="ru" sz="20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Транспортное -</a:t>
            </a:r>
            <a:r>
              <a:rPr lang="ru" sz="2000" b="1" i="0" u="none" strike="noStrike" cap="none" spc="0">
                <a:solidFill>
                  <a:srgbClr val="99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для организованного осуществления автотранспортных перевозок и создания условий устойчивого управления ими на всех этапах эвакуации. Для этого создаются автомобильные формирования: автомобильные колонны; автосанитарные отряды; группы транспорта и транспорта, находящегося в личном пользовании граждан.</a:t>
            </a:r>
            <a:endParaRPr sz="2000">
              <a:latin typeface="Tinos"/>
              <a:cs typeface="Tinos"/>
            </a:endParaRPr>
          </a:p>
        </p:txBody>
      </p:sp>
      <p:sp>
        <p:nvSpPr>
          <p:cNvPr id="274665420" name="TextBox 274665419"/>
          <p:cNvSpPr txBox="1"/>
          <p:nvPr/>
        </p:nvSpPr>
        <p:spPr bwMode="auto">
          <a:xfrm>
            <a:off x="135707" y="2303611"/>
            <a:ext cx="8916897" cy="1084623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spcAft>
                <a:spcPts val="559"/>
              </a:spcAft>
              <a:defRPr/>
            </a:pPr>
            <a:r>
              <a:rPr lang="ru" sz="20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Инженерное </a:t>
            </a:r>
            <a:r>
              <a:rPr lang="ru" sz="2000" b="0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-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создает необходимые условия для эвакуации населения из зон ЧС путем обустройства объектов инженерной инфраструктурой в местах сбора эваконаселения и в районах размещения.</a:t>
            </a:r>
            <a:endParaRPr sz="2000">
              <a:latin typeface="Tinos"/>
              <a:cs typeface="Tinos"/>
            </a:endParaRPr>
          </a:p>
        </p:txBody>
      </p:sp>
      <p:sp>
        <p:nvSpPr>
          <p:cNvPr id="109747675" name="TextBox 109747674"/>
          <p:cNvSpPr txBox="1"/>
          <p:nvPr/>
        </p:nvSpPr>
        <p:spPr bwMode="auto">
          <a:xfrm>
            <a:off x="146127" y="3378300"/>
            <a:ext cx="8917977" cy="1739910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Материально - техническое </a:t>
            </a:r>
            <a:r>
              <a:rPr lang="ru" sz="2000" b="0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-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заключается в: организации технического обслуживания и ремонта транспортных средств в процессе эвакуации; снабжении горюче - смазочными материалами и запасными частями; обеспечение водой, продуктами питания и предметами первой необходимости.</a:t>
            </a:r>
            <a:endParaRPr sz="2000"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146127" y="5112947"/>
            <a:ext cx="8916897" cy="1635424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Связь и оповещение </a:t>
            </a:r>
            <a:r>
              <a:rPr lang="ru" sz="2000">
                <a:solidFill>
                  <a:srgbClr val="FF0000"/>
                </a:solidFill>
                <a:latin typeface="Tinos"/>
                <a:ea typeface="Tinos"/>
                <a:cs typeface="Tinos"/>
              </a:rPr>
              <a:t>- </a:t>
            </a:r>
            <a:r>
              <a:rPr lang="ru" sz="2000">
                <a:latin typeface="Tinos"/>
                <a:ea typeface="Tinos"/>
                <a:cs typeface="Tinos"/>
              </a:rPr>
              <a:t>заключается в оснащении эвакуационных органов, стационарными или передвижными средствами связи и в организации и осуществлении бесперебойной связи на всех этапах эвакуации. Организация оповещения и информирования населения в ходе проведения эвакомероприятий на всех ее этапах.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812" y="-31749"/>
            <a:ext cx="9136062" cy="1079499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2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Для обеспечения эвакуации, решением руководителя (начальника ГО) организации могут быть выделены следующие нештатные формирования гражданской обороны (НФГО) организации:</a:t>
            </a:r>
            <a:endParaRPr sz="2200">
              <a:solidFill>
                <a:srgbClr val="FFFF00"/>
              </a:solidFill>
              <a:latin typeface="Tinos"/>
              <a:cs typeface="Tino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2249" y="1047749"/>
          <a:ext cx="9001125" cy="5196636"/>
        </p:xfrm>
        <a:graphic>
          <a:graphicData uri="http://schemas.openxmlformats.org/drawingml/2006/table">
            <a:tbl>
              <a:tblPr/>
              <a:tblGrid>
                <a:gridCol w="485374"/>
                <a:gridCol w="6318862"/>
                <a:gridCol w="2184186"/>
              </a:tblGrid>
              <a:tr h="133630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4000"/>
                        </a:lnSpc>
                        <a:defRPr/>
                      </a:pPr>
                      <a:r>
                        <a:rPr lang="en-US" sz="2000">
                          <a:latin typeface="Tinos"/>
                          <a:ea typeface="Tinos"/>
                          <a:cs typeface="Tinos"/>
                        </a:rPr>
                        <a:t>№</a:t>
                      </a:r>
                    </a:p>
                    <a:p>
                      <a:pPr marL="0" marR="0" indent="0" algn="ctr">
                        <a:lnSpc>
                          <a:spcPct val="94000"/>
                        </a:lnSpc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п/п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8260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Наименование формирования по назначению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94000"/>
                        </a:lnSpc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Возможная численность личного состава, чел.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 anchor="ctr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rgbClr val="FFFFCC"/>
                    </a:solidFill>
                  </a:tcPr>
                </a:tc>
              </a:tr>
              <a:tr h="355399">
                <a:tc>
                  <a:txBody>
                    <a:bodyPr/>
                    <a:lstStyle/>
                    <a:p>
                      <a:pPr marL="0" marR="0" indent="152400">
                        <a:spcBef>
                          <a:spcPts val="420"/>
                        </a:spcBef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1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Звено связи (1-2)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defRPr/>
                      </a:pPr>
                      <a:r>
                        <a:rPr lang="ru" sz="2000" b="1">
                          <a:latin typeface="Tinos"/>
                          <a:ea typeface="Tinos"/>
                          <a:cs typeface="Tinos"/>
                        </a:rPr>
                        <a:t>до 8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355399">
                <a:tc>
                  <a:txBody>
                    <a:bodyPr/>
                    <a:lstStyle/>
                    <a:p>
                      <a:pPr marL="0" marR="0" indent="15240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2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 anchor="b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Группа для перевозки населения (грузов)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 anchor="b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defRPr/>
                      </a:pPr>
                      <a:r>
                        <a:rPr lang="ru" sz="2000" b="1">
                          <a:latin typeface="Tinos"/>
                          <a:ea typeface="Tinos"/>
                          <a:cs typeface="Tinos"/>
                        </a:rPr>
                        <a:t>до 20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 anchor="b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355399">
                <a:tc>
                  <a:txBody>
                    <a:bodyPr/>
                    <a:lstStyle/>
                    <a:p>
                      <a:pPr marL="0" marR="0" indent="15240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3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Группа охраны общественного порядка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defRPr/>
                      </a:pPr>
                      <a:r>
                        <a:rPr lang="ru" sz="2000" b="1">
                          <a:latin typeface="Tinos"/>
                          <a:ea typeface="Tinos"/>
                          <a:cs typeface="Tinos"/>
                        </a:rPr>
                        <a:t>до 16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355399">
                <a:tc>
                  <a:txBody>
                    <a:bodyPr/>
                    <a:lstStyle/>
                    <a:p>
                      <a:pPr marL="0" marR="0" indent="15240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4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Эвакуационная (техническая) группа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defRPr/>
                      </a:pPr>
                      <a:r>
                        <a:rPr lang="ru" sz="2000" b="1">
                          <a:latin typeface="Tinos"/>
                          <a:ea typeface="Tinos"/>
                          <a:cs typeface="Tinos"/>
                        </a:rPr>
                        <a:t>до 12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355399">
                <a:tc>
                  <a:txBody>
                    <a:bodyPr/>
                    <a:lstStyle/>
                    <a:p>
                      <a:pPr marL="0" marR="0" indent="15240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5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Звено подвоза воды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defRPr/>
                      </a:pPr>
                      <a:r>
                        <a:rPr lang="ru" sz="2000" b="1">
                          <a:latin typeface="Tinos"/>
                          <a:ea typeface="Tinos"/>
                          <a:cs typeface="Tinos"/>
                        </a:rPr>
                        <a:t>до 6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355399">
                <a:tc>
                  <a:txBody>
                    <a:bodyPr/>
                    <a:lstStyle/>
                    <a:p>
                      <a:pPr marL="0" marR="0" indent="15240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6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Подвижная автозаправочная станция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defRPr/>
                      </a:pPr>
                      <a:r>
                        <a:rPr lang="ru" sz="2000" b="1">
                          <a:latin typeface="Tinos"/>
                          <a:ea typeface="Tinos"/>
                          <a:cs typeface="Tinos"/>
                        </a:rPr>
                        <a:t>до 5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581302">
                <a:tc>
                  <a:txBody>
                    <a:bodyPr/>
                    <a:lstStyle/>
                    <a:p>
                      <a:pPr marL="0" marR="0" indent="15240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7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5000"/>
                        </a:lnSpc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Подвижный пункт питания, продовольственного (вещевого) снабжения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defRPr/>
                      </a:pPr>
                      <a:r>
                        <a:rPr lang="ru" sz="2000" b="1">
                          <a:latin typeface="Tinos"/>
                          <a:ea typeface="Tinos"/>
                          <a:cs typeface="Tinos"/>
                        </a:rPr>
                        <a:t>до 10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194964">
                <a:tc>
                  <a:txBody>
                    <a:bodyPr/>
                    <a:lstStyle/>
                    <a:p>
                      <a:pPr marL="0" marR="0" indent="15240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8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Санитарный пост (1-2)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defRPr/>
                      </a:pPr>
                      <a:r>
                        <a:rPr lang="ru" sz="2000" b="1">
                          <a:latin typeface="Tinos"/>
                          <a:ea typeface="Tinos"/>
                          <a:cs typeface="Tinos"/>
                        </a:rPr>
                        <a:t>до 8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  <a:tr h="770359">
                <a:tc>
                  <a:txBody>
                    <a:bodyPr/>
                    <a:lstStyle/>
                    <a:p>
                      <a:pPr marL="0" marR="0" indent="152400"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9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94000"/>
                        </a:lnSpc>
                        <a:defRPr/>
                      </a:pPr>
                      <a:r>
                        <a:rPr lang="ru" sz="2000">
                          <a:latin typeface="Tinos"/>
                          <a:ea typeface="Tinos"/>
                          <a:cs typeface="Tinos"/>
                        </a:rPr>
                        <a:t>Пост радиационного и химического наблюдения (подвижный)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defRPr/>
                      </a:pPr>
                      <a:r>
                        <a:rPr lang="ru" sz="2000" b="1">
                          <a:latin typeface="Tinos"/>
                          <a:ea typeface="Tinos"/>
                          <a:cs typeface="Tinos"/>
                        </a:rPr>
                        <a:t>до 3</a:t>
                      </a:r>
                      <a:endParaRPr>
                        <a:latin typeface="Tinos"/>
                        <a:cs typeface="Tinos"/>
                      </a:endParaRPr>
                    </a:p>
                  </a:txBody>
                  <a:tcPr marL="0" marR="0" marT="0" marB="0"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3968" y="-39242"/>
            <a:ext cx="9151937" cy="809624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Первоочередные виды жизнеобеспечения эвакуированного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населения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46874" y="770381"/>
            <a:ext cx="8683624" cy="5293867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spcAft>
                <a:spcPts val="1820"/>
              </a:spcAft>
              <a:defRPr/>
            </a:pPr>
            <a:r>
              <a:rPr lang="ru" sz="24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Первоочередное жизнеобеспечение - это удовлетворение первоочередных потребностей населения в жизненно важных видах материальных средств и услуг, в т.ч обеспечение: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9652" defTabSz="417068">
              <a:lnSpc>
                <a:spcPct val="93000"/>
              </a:lnSpc>
              <a:spcAft>
                <a:spcPts val="210"/>
              </a:spcAft>
              <a:tabLst>
                <a:tab pos="417068" algn="l"/>
              </a:tabLst>
              <a:defRPr/>
            </a:pPr>
            <a:r>
              <a:rPr lang="ru" sz="2500" b="1">
                <a:latin typeface="Tinos"/>
                <a:ea typeface="Tinos"/>
                <a:cs typeface="Tinos"/>
              </a:rPr>
              <a:t>1.	Питьевой водой.</a:t>
            </a:r>
            <a:endParaRPr>
              <a:latin typeface="Tinos"/>
              <a:cs typeface="Tinos"/>
            </a:endParaRPr>
          </a:p>
          <a:p>
            <a:pPr marL="0" marR="0" indent="9652" defTabSz="429260">
              <a:lnSpc>
                <a:spcPct val="93000"/>
              </a:lnSpc>
              <a:spcAft>
                <a:spcPts val="210"/>
              </a:spcAft>
              <a:tabLst>
                <a:tab pos="429260" algn="l"/>
              </a:tabLst>
              <a:defRPr/>
            </a:pPr>
            <a:r>
              <a:rPr lang="ru" sz="2500" b="1">
                <a:latin typeface="Tinos"/>
                <a:ea typeface="Tinos"/>
                <a:cs typeface="Tinos"/>
              </a:rPr>
              <a:t>2.	Продуктами питания.</a:t>
            </a:r>
            <a:endParaRPr>
              <a:latin typeface="Tinos"/>
              <a:cs typeface="Tinos"/>
            </a:endParaRPr>
          </a:p>
          <a:p>
            <a:pPr marL="0" marR="0" indent="9652" defTabSz="429260">
              <a:lnSpc>
                <a:spcPct val="93000"/>
              </a:lnSpc>
              <a:spcAft>
                <a:spcPts val="700"/>
              </a:spcAft>
              <a:tabLst>
                <a:tab pos="429260" algn="l"/>
              </a:tabLst>
              <a:defRPr/>
            </a:pPr>
            <a:r>
              <a:rPr lang="ru" sz="2500" b="1">
                <a:latin typeface="Tinos"/>
                <a:ea typeface="Tinos"/>
                <a:cs typeface="Tinos"/>
              </a:rPr>
              <a:t>3.	Жильем.</a:t>
            </a:r>
            <a:endParaRPr>
              <a:latin typeface="Tinos"/>
              <a:cs typeface="Tinos"/>
            </a:endParaRPr>
          </a:p>
          <a:p>
            <a:pPr marL="0" marR="0" indent="9652" defTabSz="435356">
              <a:lnSpc>
                <a:spcPct val="93000"/>
              </a:lnSpc>
              <a:spcAft>
                <a:spcPts val="210"/>
              </a:spcAft>
              <a:tabLst>
                <a:tab pos="435356" algn="l"/>
              </a:tabLst>
              <a:defRPr/>
            </a:pPr>
            <a:r>
              <a:rPr lang="ru" sz="2500" b="1">
                <a:latin typeface="Tinos"/>
                <a:ea typeface="Tinos"/>
                <a:cs typeface="Tinos"/>
              </a:rPr>
              <a:t>4.	Предметами первой необходимости.</a:t>
            </a:r>
            <a:endParaRPr>
              <a:latin typeface="Tinos"/>
              <a:cs typeface="Tinos"/>
            </a:endParaRPr>
          </a:p>
          <a:p>
            <a:pPr marL="0" marR="0" indent="9652" defTabSz="426212">
              <a:lnSpc>
                <a:spcPct val="93000"/>
              </a:lnSpc>
              <a:spcAft>
                <a:spcPts val="210"/>
              </a:spcAft>
              <a:tabLst>
                <a:tab pos="426212" algn="l"/>
              </a:tabLst>
              <a:defRPr/>
            </a:pPr>
            <a:r>
              <a:rPr lang="ru" sz="2500" b="1">
                <a:latin typeface="Tinos"/>
                <a:ea typeface="Tinos"/>
                <a:cs typeface="Tinos"/>
              </a:rPr>
              <a:t>5.	Информационное и психологическое.</a:t>
            </a:r>
            <a:endParaRPr>
              <a:latin typeface="Tinos"/>
              <a:cs typeface="Tinos"/>
            </a:endParaRPr>
          </a:p>
          <a:p>
            <a:pPr marL="0" marR="0" indent="9652" defTabSz="429260">
              <a:lnSpc>
                <a:spcPct val="93000"/>
              </a:lnSpc>
              <a:spcAft>
                <a:spcPts val="210"/>
              </a:spcAft>
              <a:tabLst>
                <a:tab pos="429260" algn="l"/>
              </a:tabLst>
              <a:defRPr/>
            </a:pPr>
            <a:r>
              <a:rPr lang="ru" sz="2500" b="1">
                <a:latin typeface="Tinos"/>
                <a:ea typeface="Tinos"/>
                <a:cs typeface="Tinos"/>
              </a:rPr>
              <a:t>6.	Медицинское и санитарно-эпидемиологическое.</a:t>
            </a:r>
            <a:endParaRPr>
              <a:latin typeface="Tinos"/>
              <a:cs typeface="Tinos"/>
            </a:endParaRPr>
          </a:p>
          <a:p>
            <a:pPr marL="0" marR="0" indent="9652" defTabSz="429260">
              <a:lnSpc>
                <a:spcPct val="93000"/>
              </a:lnSpc>
              <a:spcAft>
                <a:spcPts val="210"/>
              </a:spcAft>
              <a:tabLst>
                <a:tab pos="429260" algn="l"/>
              </a:tabLst>
              <a:defRPr/>
            </a:pPr>
            <a:r>
              <a:rPr lang="ru" sz="2500" b="1">
                <a:latin typeface="Tinos"/>
                <a:ea typeface="Tinos"/>
                <a:cs typeface="Tinos"/>
              </a:rPr>
              <a:t>7.	Транспортное.</a:t>
            </a:r>
            <a:endParaRPr>
              <a:latin typeface="Tinos"/>
              <a:cs typeface="Tinos"/>
            </a:endParaRPr>
          </a:p>
          <a:p>
            <a:pPr marL="0" marR="0" indent="9652" defTabSz="432308">
              <a:lnSpc>
                <a:spcPct val="93000"/>
              </a:lnSpc>
              <a:spcAft>
                <a:spcPts val="210"/>
              </a:spcAft>
              <a:tabLst>
                <a:tab pos="432308" algn="l"/>
              </a:tabLst>
              <a:defRPr/>
            </a:pPr>
            <a:r>
              <a:rPr lang="ru" sz="2500" b="1">
                <a:latin typeface="Tinos"/>
                <a:ea typeface="Tinos"/>
                <a:cs typeface="Tinos"/>
              </a:rPr>
              <a:t>8.	Санитарно-гигиеническое.</a:t>
            </a:r>
            <a:endParaRPr>
              <a:latin typeface="Tinos"/>
              <a:cs typeface="Tinos"/>
            </a:endParaRPr>
          </a:p>
          <a:p>
            <a:pPr marL="0" marR="0" indent="9652" defTabSz="432308">
              <a:lnSpc>
                <a:spcPct val="93000"/>
              </a:lnSpc>
              <a:tabLst>
                <a:tab pos="432308" algn="l"/>
              </a:tabLst>
              <a:defRPr/>
            </a:pPr>
            <a:r>
              <a:rPr lang="ru" sz="2500" b="1">
                <a:latin typeface="Tinos"/>
                <a:ea typeface="Tinos"/>
                <a:cs typeface="Tinos"/>
              </a:rPr>
              <a:t>9.	Коммунально-бытовое.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8749" y="79374"/>
            <a:ext cx="4428744" cy="29291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477562" y="1402079"/>
            <a:ext cx="4574997" cy="76504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Обеспечение питьевой водой:</a:t>
            </a:r>
            <a:endParaRPr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76199" y="3214687"/>
            <a:ext cx="8976359" cy="2817303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defTabSz="252984">
              <a:lnSpc>
                <a:spcPct val="97000"/>
              </a:lnSpc>
              <a:spcAft>
                <a:spcPts val="840"/>
              </a:spcAft>
              <a:tabLst>
                <a:tab pos="252984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•	определение состояния и возможности использования действующих систем хозяйственно-питьевого водоснабжения и автономных водозаборов;</a:t>
            </a:r>
            <a:endParaRPr>
              <a:latin typeface="Tinos"/>
              <a:cs typeface="Tinos"/>
            </a:endParaRPr>
          </a:p>
          <a:p>
            <a:pPr marL="0" marR="0" indent="0" defTabSz="252984">
              <a:lnSpc>
                <a:spcPct val="97000"/>
              </a:lnSpc>
              <a:spcAft>
                <a:spcPts val="840"/>
              </a:spcAft>
              <a:tabLst>
                <a:tab pos="252984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•	определение потребного количества воды;</a:t>
            </a:r>
            <a:endParaRPr>
              <a:latin typeface="Tinos"/>
              <a:cs typeface="Tinos"/>
            </a:endParaRPr>
          </a:p>
          <a:p>
            <a:pPr marL="0" marR="0" indent="0" defTabSz="252984">
              <a:lnSpc>
                <a:spcPct val="97000"/>
              </a:lnSpc>
              <a:tabLst>
                <a:tab pos="252984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•	определение возможности внешнего водоснабжения и доставки воды передвижными емкостями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2603" y="122670"/>
            <a:ext cx="3782568" cy="251764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149749" y="914400"/>
            <a:ext cx="4558385" cy="524933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indent="0">
              <a:defRPr/>
            </a:pPr>
            <a:r>
              <a:rPr lang="ru" sz="32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Обеспечение питанием: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76199" y="2640318"/>
            <a:ext cx="8985503" cy="4132337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defTabSz="252984">
              <a:lnSpc>
                <a:spcPct val="97000"/>
              </a:lnSpc>
              <a:spcAft>
                <a:spcPts val="700"/>
              </a:spcAft>
              <a:tabLst>
                <a:tab pos="252984" algn="l"/>
              </a:tabLst>
              <a:defRPr/>
            </a:pPr>
            <a:r>
              <a:rPr lang="ru" sz="2000">
                <a:latin typeface="Arial"/>
              </a:rPr>
              <a:t>•</a:t>
            </a:r>
            <a:r>
              <a:rPr lang="ru" sz="2000">
                <a:latin typeface="Calibri"/>
              </a:rPr>
              <a:t>	</a:t>
            </a:r>
            <a:r>
              <a:rPr lang="ru" sz="2000">
                <a:latin typeface="Tinos"/>
                <a:ea typeface="Tinos"/>
                <a:cs typeface="Tinos"/>
              </a:rPr>
              <a:t>определение состояния сохранившихся мощностей по производству продуктов питания, пищевой и мясомолочной промышленности;</a:t>
            </a:r>
            <a:endParaRPr>
              <a:latin typeface="Tinos"/>
              <a:cs typeface="Tinos"/>
            </a:endParaRPr>
          </a:p>
          <a:p>
            <a:pPr marL="0" marR="0" indent="0" defTabSz="252984">
              <a:lnSpc>
                <a:spcPct val="97000"/>
              </a:lnSpc>
              <a:spcAft>
                <a:spcPts val="1050"/>
              </a:spcAft>
              <a:tabLst>
                <a:tab pos="2529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•	организация контроля качества продуктов питания;</a:t>
            </a:r>
            <a:endParaRPr>
              <a:latin typeface="Tinos"/>
              <a:cs typeface="Tinos"/>
            </a:endParaRPr>
          </a:p>
          <a:p>
            <a:pPr marL="0" marR="0" indent="0" defTabSz="252984">
              <a:lnSpc>
                <a:spcPct val="97000"/>
              </a:lnSpc>
              <a:spcAft>
                <a:spcPts val="700"/>
              </a:spcAft>
              <a:tabLst>
                <a:tab pos="2529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•	определение наличия запасов продовольствия на складах текущего довольствия;</a:t>
            </a:r>
            <a:endParaRPr>
              <a:latin typeface="Tinos"/>
              <a:cs typeface="Tinos"/>
            </a:endParaRPr>
          </a:p>
          <a:p>
            <a:pPr marL="0" marR="0" indent="0" defTabSz="252984">
              <a:spcAft>
                <a:spcPts val="700"/>
              </a:spcAft>
              <a:tabLst>
                <a:tab pos="2529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•	выяснение потребности и определение возможности выпечки хлеба на сохранившихся мощностях хлебозаводов;</a:t>
            </a:r>
            <a:endParaRPr>
              <a:latin typeface="Tinos"/>
              <a:cs typeface="Tinos"/>
            </a:endParaRPr>
          </a:p>
          <a:p>
            <a:pPr marL="0" marR="0" indent="0" defTabSz="252984">
              <a:lnSpc>
                <a:spcPct val="97000"/>
              </a:lnSpc>
              <a:spcAft>
                <a:spcPts val="700"/>
              </a:spcAft>
              <a:tabLst>
                <a:tab pos="2529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•	определение потребного количества пунктов питания, в том числе подвижных, с использованием местных ресурсов;</a:t>
            </a:r>
            <a:endParaRPr>
              <a:latin typeface="Tinos"/>
              <a:cs typeface="Tinos"/>
            </a:endParaRPr>
          </a:p>
          <a:p>
            <a:pPr marL="0" marR="0" indent="0" defTabSz="252984">
              <a:lnSpc>
                <a:spcPct val="97000"/>
              </a:lnSpc>
              <a:tabLst>
                <a:tab pos="2529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•	возведение временных сооружений или навесов для кухонь и столовых, армейских пекарен и других мобильных технических средств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5833" y="105833"/>
            <a:ext cx="3956304" cy="28529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170916" y="1258823"/>
            <a:ext cx="4893835" cy="889592"/>
          </a:xfrm>
          <a:prstGeom prst="rect">
            <a:avLst/>
          </a:prstGeom>
          <a:noFill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8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Обеспечение населения жильем:</a:t>
            </a:r>
            <a:endParaRPr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85343" y="3026833"/>
            <a:ext cx="8979408" cy="3590374"/>
          </a:xfrm>
          <a:prstGeom prst="flowChartAlternateProcess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 defTabSz="252984">
              <a:lnSpc>
                <a:spcPct val="97000"/>
              </a:lnSpc>
              <a:spcAft>
                <a:spcPts val="700"/>
              </a:spcAft>
              <a:tabLst>
                <a:tab pos="252984" algn="l"/>
              </a:tabLst>
              <a:defRPr/>
            </a:pPr>
            <a:r>
              <a:rPr lang="ru" sz="2000">
                <a:latin typeface="Arial"/>
              </a:rPr>
              <a:t>•</a:t>
            </a:r>
            <a:r>
              <a:rPr lang="ru" sz="2000">
                <a:latin typeface="Calibri"/>
              </a:rPr>
              <a:t>	</a:t>
            </a:r>
            <a:r>
              <a:rPr lang="ru" sz="2000">
                <a:latin typeface="Tinos"/>
                <a:ea typeface="Tinos"/>
                <a:cs typeface="Tinos"/>
              </a:rPr>
              <a:t>развертывание временных жилищ (палаток, юрт, землянок, передвижных и сборных домов и т.д.), а также использование санаториев, домов отдыха, пансионатов, спортивных и детских оздоровительных лагерей, других общественных зданий, возможностей армии (флота) для размещения лиц, оставшихся без крова в зоне ЧС и в местах эвакуации;</a:t>
            </a:r>
            <a:endParaRPr>
              <a:latin typeface="Tinos"/>
              <a:cs typeface="Tinos"/>
            </a:endParaRPr>
          </a:p>
          <a:p>
            <a:pPr marL="0" marR="0" indent="0" algn="just" defTabSz="252984">
              <a:lnSpc>
                <a:spcPct val="97000"/>
              </a:lnSpc>
              <a:spcAft>
                <a:spcPts val="700"/>
              </a:spcAft>
              <a:tabLst>
                <a:tab pos="2529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•	проведение инвентаризации сохранившегося жилого фонда;</a:t>
            </a:r>
            <a:endParaRPr>
              <a:latin typeface="Tinos"/>
              <a:cs typeface="Tinos"/>
            </a:endParaRPr>
          </a:p>
          <a:p>
            <a:pPr marL="0" marR="0" indent="0" algn="just" defTabSz="252984">
              <a:lnSpc>
                <a:spcPct val="97000"/>
              </a:lnSpc>
              <a:spcAft>
                <a:spcPts val="700"/>
              </a:spcAft>
              <a:tabLst>
                <a:tab pos="2529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•	создание страхового фонда документации по оборудованию под жилье общественных зданий;</a:t>
            </a:r>
            <a:endParaRPr>
              <a:latin typeface="Tinos"/>
              <a:cs typeface="Tinos"/>
            </a:endParaRPr>
          </a:p>
          <a:p>
            <a:pPr marL="0" marR="0" indent="0" algn="just" defTabSz="252984">
              <a:lnSpc>
                <a:spcPct val="97000"/>
              </a:lnSpc>
              <a:tabLst>
                <a:tab pos="2529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•	организация проведения оценки состояния поврежденных жилых и общественных зданий.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9499" y="0"/>
            <a:ext cx="9186333" cy="566928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Обеспечение предметами первой необходимости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85343" y="836083"/>
            <a:ext cx="8976359" cy="5841999"/>
          </a:xfrm>
          <a:prstGeom prst="rect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0000"/>
              </a:lnSpc>
              <a:defRPr/>
            </a:pPr>
            <a:r>
              <a:rPr lang="ru" sz="2200" b="1">
                <a:latin typeface="Tinos"/>
                <a:ea typeface="Tinos"/>
                <a:cs typeface="Tinos"/>
              </a:rPr>
              <a:t>К предметам первой необходимости относятся:</a:t>
            </a:r>
            <a:endParaRPr sz="2200">
              <a:latin typeface="Tinos"/>
              <a:cs typeface="Tinos"/>
            </a:endParaRPr>
          </a:p>
          <a:p>
            <a:pPr marL="327936" marR="0" indent="-327936" defTabSz="200152">
              <a:lnSpc>
                <a:spcPct val="90000"/>
              </a:lnSpc>
              <a:buFont typeface="Wingdings"/>
              <a:buChar char="Ø"/>
              <a:tabLst>
                <a:tab pos="200152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одежда, обувь;</a:t>
            </a:r>
            <a:endParaRPr sz="2200">
              <a:latin typeface="Tinos"/>
              <a:cs typeface="Tinos"/>
            </a:endParaRPr>
          </a:p>
          <a:p>
            <a:pPr marL="327936" marR="0" indent="-327936" defTabSz="200152">
              <a:lnSpc>
                <a:spcPct val="90000"/>
              </a:lnSpc>
              <a:spcAft>
                <a:spcPts val="210"/>
              </a:spcAft>
              <a:buFont typeface="Wingdings"/>
              <a:buChar char="Ø"/>
              <a:tabLst>
                <a:tab pos="200152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одеяла, ткани;</a:t>
            </a:r>
            <a:endParaRPr sz="2200">
              <a:latin typeface="Tinos"/>
              <a:cs typeface="Tinos"/>
            </a:endParaRPr>
          </a:p>
          <a:p>
            <a:pPr marL="327936" marR="0" indent="-327936" defTabSz="203200">
              <a:lnSpc>
                <a:spcPct val="90000"/>
              </a:lnSpc>
              <a:buFont typeface="Wingdings"/>
              <a:buChar char="Ø"/>
              <a:tabLst>
                <a:tab pos="203200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посуда;</a:t>
            </a:r>
            <a:endParaRPr sz="2200">
              <a:latin typeface="Tinos"/>
              <a:cs typeface="Tinos"/>
            </a:endParaRPr>
          </a:p>
          <a:p>
            <a:pPr marL="327936" marR="0" indent="-327936" defTabSz="200152">
              <a:lnSpc>
                <a:spcPct val="90000"/>
              </a:lnSpc>
              <a:buFont typeface="Wingdings"/>
              <a:buChar char="Ø"/>
              <a:tabLst>
                <a:tab pos="200152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хозяйственные товары;</a:t>
            </a:r>
            <a:endParaRPr sz="2200">
              <a:latin typeface="Tinos"/>
              <a:cs typeface="Tinos"/>
            </a:endParaRPr>
          </a:p>
          <a:p>
            <a:pPr marL="327936" marR="0" indent="-327936" defTabSz="203200">
              <a:lnSpc>
                <a:spcPct val="90000"/>
              </a:lnSpc>
              <a:buFont typeface="Wingdings"/>
              <a:buChar char="Ø"/>
              <a:tabLst>
                <a:tab pos="203200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средства личной гигиены;</a:t>
            </a:r>
            <a:endParaRPr sz="2200">
              <a:latin typeface="Tinos"/>
              <a:cs typeface="Tinos"/>
            </a:endParaRPr>
          </a:p>
          <a:p>
            <a:pPr marL="327936" marR="0" indent="-327936">
              <a:lnSpc>
                <a:spcPct val="90000"/>
              </a:lnSpc>
              <a:spcAft>
                <a:spcPts val="980"/>
              </a:spcAft>
              <a:buFont typeface="Wingdings"/>
              <a:buChar char="Ø"/>
              <a:defRPr/>
            </a:pPr>
            <a:r>
              <a:rPr lang="ru" sz="2200">
                <a:latin typeface="Tinos"/>
                <a:ea typeface="Tinos"/>
                <a:cs typeface="Tinos"/>
              </a:rPr>
              <a:t>прочие непродовольственные товары.</a:t>
            </a:r>
            <a:endParaRPr sz="2200"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spcAft>
                <a:spcPts val="210"/>
              </a:spcAft>
              <a:defRPr/>
            </a:pPr>
            <a:r>
              <a:rPr lang="ru" sz="22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Порядок обеспечения предметами первой необходимости:</a:t>
            </a:r>
            <a:endParaRPr sz="2200">
              <a:solidFill>
                <a:srgbClr val="FF1717"/>
              </a:solidFill>
              <a:latin typeface="Tinos"/>
              <a:cs typeface="Tinos"/>
            </a:endParaRPr>
          </a:p>
          <a:p>
            <a:pPr marL="327936" marR="0" indent="-327936">
              <a:lnSpc>
                <a:spcPct val="97000"/>
              </a:lnSpc>
              <a:spcAft>
                <a:spcPts val="210"/>
              </a:spcAft>
              <a:buFont typeface="Wingdings"/>
              <a:buChar char="ü"/>
              <a:defRPr/>
            </a:pPr>
            <a:r>
              <a:rPr lang="ru" sz="2200">
                <a:latin typeface="Tinos"/>
                <a:ea typeface="Tinos"/>
                <a:cs typeface="Tinos"/>
              </a:rPr>
              <a:t>определение предметного количества и ассортимента предметов первой необходимости;</a:t>
            </a:r>
            <a:endParaRPr sz="2200">
              <a:latin typeface="Tinos"/>
              <a:cs typeface="Tinos"/>
            </a:endParaRPr>
          </a:p>
          <a:p>
            <a:pPr marL="327936" marR="0" indent="-327936">
              <a:lnSpc>
                <a:spcPct val="97000"/>
              </a:lnSpc>
              <a:spcAft>
                <a:spcPts val="210"/>
              </a:spcAft>
              <a:buFont typeface="Wingdings"/>
              <a:buChar char="ü"/>
              <a:defRPr/>
            </a:pPr>
            <a:r>
              <a:rPr lang="ru" sz="2200">
                <a:latin typeface="Tinos"/>
                <a:ea typeface="Tinos"/>
                <a:cs typeface="Tinos"/>
              </a:rPr>
              <a:t>определение места развертывания подвижных пунктов и порядка выдачи предметов первой необходимости;</a:t>
            </a:r>
            <a:endParaRPr sz="2200">
              <a:latin typeface="Tinos"/>
              <a:cs typeface="Tinos"/>
            </a:endParaRPr>
          </a:p>
          <a:p>
            <a:pPr marL="327936" marR="0" indent="-327936">
              <a:lnSpc>
                <a:spcPct val="97000"/>
              </a:lnSpc>
              <a:spcAft>
                <a:spcPts val="210"/>
              </a:spcAft>
              <a:buFont typeface="Wingdings"/>
              <a:buChar char="ü"/>
              <a:defRPr/>
            </a:pPr>
            <a:r>
              <a:rPr lang="ru" sz="2200">
                <a:latin typeface="Tinos"/>
                <a:ea typeface="Tinos"/>
                <a:cs typeface="Tinos"/>
              </a:rPr>
              <a:t>определение объема, сроков и путей доставки, отправка соответствующих запросов по их доставке в зоны ЧС;</a:t>
            </a:r>
            <a:endParaRPr sz="2200">
              <a:latin typeface="Tinos"/>
              <a:cs typeface="Tinos"/>
            </a:endParaRPr>
          </a:p>
          <a:p>
            <a:pPr marL="327936" marR="0" indent="-327936">
              <a:lnSpc>
                <a:spcPct val="97000"/>
              </a:lnSpc>
              <a:buFont typeface="Wingdings"/>
              <a:buChar char="ü"/>
              <a:defRPr/>
            </a:pPr>
            <a:r>
              <a:rPr lang="ru" sz="2200">
                <a:latin typeface="Tinos"/>
                <a:ea typeface="Tinos"/>
                <a:cs typeface="Tinos"/>
              </a:rPr>
              <a:t>организация получения, учета и распределения предметов первой необходимости, поступающих из других регионов, а также гуманитарной помощи.</a:t>
            </a:r>
            <a:endParaRPr sz="22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5276088" cy="300228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5276088" y="1139951"/>
            <a:ext cx="3710245" cy="944964"/>
          </a:xfrm>
          <a:prstGeom prst="rect">
            <a:avLst/>
          </a:prstGeom>
          <a:noFill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Информационное обеспечение:</a:t>
            </a:r>
            <a:endParaRPr>
              <a:solidFill>
                <a:srgbClr val="FF1717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326135" y="3365499"/>
            <a:ext cx="8455151" cy="3164416"/>
          </a:xfrm>
          <a:prstGeom prst="flowChartAlternateProcess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 defTabSz="209296">
              <a:lnSpc>
                <a:spcPct val="97000"/>
              </a:lnSpc>
              <a:spcAft>
                <a:spcPts val="770"/>
              </a:spcAft>
              <a:tabLst>
                <a:tab pos="209296" algn="l"/>
              </a:tabLst>
              <a:defRPr/>
            </a:pPr>
            <a:r>
              <a:rPr lang="ru" sz="2200">
                <a:latin typeface="Arial"/>
              </a:rPr>
              <a:t>•</a:t>
            </a:r>
            <a:r>
              <a:rPr lang="ru" sz="2200">
                <a:latin typeface="Calibri"/>
              </a:rPr>
              <a:t>	</a:t>
            </a:r>
            <a:r>
              <a:rPr lang="ru" sz="2200">
                <a:latin typeface="Tinos"/>
                <a:ea typeface="Tinos"/>
                <a:cs typeface="Tinos"/>
              </a:rPr>
              <a:t>организация оперативного информирования эваконаселения с использованием автомобилей с громкоговорящей связью, радио и других средств информации о сложившейся обстановке и порядке действий;</a:t>
            </a:r>
            <a:endParaRPr>
              <a:latin typeface="Tinos"/>
              <a:cs typeface="Tinos"/>
            </a:endParaRPr>
          </a:p>
          <a:p>
            <a:pPr marL="0" marR="0" indent="0" algn="just" defTabSz="227584">
              <a:lnSpc>
                <a:spcPct val="97000"/>
              </a:lnSpc>
              <a:tabLst>
                <a:tab pos="227584" algn="l"/>
              </a:tabLst>
              <a:defRPr/>
            </a:pPr>
            <a:r>
              <a:rPr lang="ru" sz="2200">
                <a:latin typeface="Tinos"/>
                <a:ea typeface="Tinos"/>
                <a:cs typeface="Tinos"/>
              </a:rPr>
              <a:t>•	создание справочно-информационных служб для предоставления информации о местах нахождения погибших, о размещении пострадавших в лечебных учреждениях и местах размещения эвакуированных.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0583" y="0"/>
            <a:ext cx="4155836" cy="24447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4234416" y="472439"/>
            <a:ext cx="4808999" cy="749933"/>
          </a:xfrm>
          <a:prstGeom prst="rect">
            <a:avLst/>
          </a:prstGeom>
          <a:noFill/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Медицинское обеспечение:</a:t>
            </a:r>
            <a:endParaRPr/>
          </a:p>
        </p:txBody>
      </p:sp>
      <p:sp>
        <p:nvSpPr>
          <p:cNvPr id="318202098" name="TextBox 318202097"/>
          <p:cNvSpPr txBox="1"/>
          <p:nvPr/>
        </p:nvSpPr>
        <p:spPr bwMode="auto">
          <a:xfrm>
            <a:off x="-10583" y="1957916"/>
            <a:ext cx="4154789" cy="5185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 sz="1400"/>
          </a:p>
          <a:p>
            <a:pPr>
              <a:defRPr/>
            </a:pPr>
            <a:endParaRPr sz="1400"/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147404" y="1957916"/>
            <a:ext cx="8955023" cy="4646083"/>
          </a:xfrm>
          <a:prstGeom prst="flowChartAlternateProcess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305908" marR="0" indent="-305908" defTabSz="227584">
              <a:lnSpc>
                <a:spcPct val="97000"/>
              </a:lnSpc>
              <a:spcAft>
                <a:spcPts val="280"/>
              </a:spcAft>
              <a:buFont typeface="Wingdings"/>
              <a:buChar char="ü"/>
              <a:tabLst>
                <a:tab pos="227584" algn="l"/>
              </a:tabLst>
              <a:defRPr/>
            </a:pP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организация работы бригад экстренной помощи</a:t>
            </a:r>
            <a:endParaRPr sz="2000">
              <a:latin typeface="Tinos"/>
              <a:cs typeface="Tinos"/>
            </a:endParaRPr>
          </a:p>
          <a:p>
            <a:pPr marL="305908" marR="0" indent="-305908" defTabSz="227583">
              <a:lnSpc>
                <a:spcPct val="97000"/>
              </a:lnSpc>
              <a:spcAft>
                <a:spcPts val="279"/>
              </a:spcAft>
              <a:buFont typeface="Wingdings"/>
              <a:buChar char="ü"/>
              <a:tabLst>
                <a:tab pos="227583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уточнение мест размещения, состояния сохранившихся стационарных лечебных учреждений, их койкоёмкости;</a:t>
            </a:r>
            <a:endParaRPr>
              <a:latin typeface="Tinos"/>
              <a:cs typeface="Tinos"/>
            </a:endParaRPr>
          </a:p>
          <a:p>
            <a:pPr marL="305908" marR="0" indent="-305908" defTabSz="227584">
              <a:lnSpc>
                <a:spcPct val="97000"/>
              </a:lnSpc>
              <a:spcAft>
                <a:spcPts val="0"/>
              </a:spcAft>
              <a:buFont typeface="Wingdings"/>
              <a:buChar char="ü"/>
              <a:tabLst>
                <a:tab pos="2275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выяснение возможности использования административных зданий под лечебные учреждения;</a:t>
            </a:r>
            <a:endParaRPr>
              <a:latin typeface="Tinos"/>
              <a:cs typeface="Tinos"/>
            </a:endParaRPr>
          </a:p>
          <a:p>
            <a:pPr marL="305908" marR="0" indent="-305908" defTabSz="218440">
              <a:lnSpc>
                <a:spcPct val="97000"/>
              </a:lnSpc>
              <a:spcAft>
                <a:spcPts val="280"/>
              </a:spcAft>
              <a:buFont typeface="Wingdings"/>
              <a:buChar char="ü"/>
              <a:tabLst>
                <a:tab pos="218440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определение необходимости и дополнительной потребности в уникальной аппаратуре, медикаментах, запасах донорской крови и других средствах;</a:t>
            </a:r>
            <a:endParaRPr>
              <a:latin typeface="Tinos"/>
              <a:cs typeface="Tinos"/>
            </a:endParaRPr>
          </a:p>
          <a:p>
            <a:pPr marL="305908" marR="0" indent="-305908" defTabSz="206248">
              <a:lnSpc>
                <a:spcPct val="97000"/>
              </a:lnSpc>
              <a:spcAft>
                <a:spcPts val="280"/>
              </a:spcAft>
              <a:buFont typeface="Wingdings"/>
              <a:buChar char="ü"/>
              <a:tabLst>
                <a:tab pos="206248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уточнение потребного количества медперсонала, его специализации;</a:t>
            </a:r>
            <a:endParaRPr>
              <a:latin typeface="Tinos"/>
              <a:cs typeface="Tinos"/>
            </a:endParaRPr>
          </a:p>
          <a:p>
            <a:pPr marL="305908" marR="0" indent="-305908" defTabSz="227584">
              <a:lnSpc>
                <a:spcPct val="97000"/>
              </a:lnSpc>
              <a:spcAft>
                <a:spcPts val="280"/>
              </a:spcAft>
              <a:buFont typeface="Wingdings"/>
              <a:buChar char="ü"/>
              <a:tabLst>
                <a:tab pos="22758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принятие мер по созданию складов медицинского оборудования, лекарств, другого медицинского имущества;</a:t>
            </a:r>
            <a:endParaRPr>
              <a:latin typeface="Tinos"/>
              <a:cs typeface="Tinos"/>
            </a:endParaRPr>
          </a:p>
          <a:p>
            <a:pPr marL="305908" marR="0" indent="-305908" defTabSz="218440">
              <a:lnSpc>
                <a:spcPct val="97000"/>
              </a:lnSpc>
              <a:spcAft>
                <a:spcPts val="280"/>
              </a:spcAft>
              <a:buFont typeface="Wingdings"/>
              <a:buChar char="ü"/>
              <a:tabLst>
                <a:tab pos="218440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организация бесперебойного снабжения больниц ,госпиталей и других медицинских учреждений водой, теплом, энергетикой;</a:t>
            </a:r>
            <a:endParaRPr>
              <a:latin typeface="Tinos"/>
              <a:cs typeface="Tinos"/>
            </a:endParaRPr>
          </a:p>
          <a:p>
            <a:pPr marL="305908" marR="0" indent="-305908" defTabSz="212344">
              <a:lnSpc>
                <a:spcPct val="97000"/>
              </a:lnSpc>
              <a:buFont typeface="Wingdings"/>
              <a:buChar char="ü"/>
              <a:tabLst>
                <a:tab pos="212344" algn="l"/>
              </a:tabLst>
              <a:defRPr/>
            </a:pPr>
            <a:r>
              <a:rPr lang="ru" sz="2000">
                <a:latin typeface="Tinos"/>
                <a:ea typeface="Tinos"/>
                <a:cs typeface="Tinos"/>
              </a:rPr>
              <a:t>организация противоэпидемических мероприятий в целях предупреждения инфекционных заболеваний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6199" y="16363"/>
            <a:ext cx="2856466" cy="222248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3239583" y="582083"/>
            <a:ext cx="5863166" cy="126043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8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Обеспечение коммунальнобытовыми услугами:</a:t>
            </a:r>
            <a:endParaRPr>
              <a:solidFill>
                <a:srgbClr val="FF1717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76199" y="2286000"/>
            <a:ext cx="8979408" cy="4053416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0000"/>
              </a:lnSpc>
              <a:spcAft>
                <a:spcPts val="210"/>
              </a:spcAft>
              <a:defRPr/>
            </a:pPr>
            <a:r>
              <a:rPr lang="ru" sz="24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Порядок обеспечения коммунально-бытовыми услугами:</a:t>
            </a:r>
            <a:endParaRPr sz="2400">
              <a:latin typeface="Tinos"/>
              <a:cs typeface="Tinos"/>
            </a:endParaRPr>
          </a:p>
          <a:p>
            <a:pPr marL="349965" marR="0" indent="-349965" algn="just">
              <a:spcAft>
                <a:spcPts val="210"/>
              </a:spcAft>
              <a:buFont typeface="Wingdings"/>
              <a:buChar char="ü"/>
              <a:defRPr/>
            </a:pPr>
            <a:r>
              <a:rPr lang="ru" sz="2400">
                <a:latin typeface="Tinos"/>
                <a:ea typeface="Tinos"/>
                <a:cs typeface="Tinos"/>
              </a:rPr>
              <a:t>уточнение потребного количества топлива и топливных ресурсов;</a:t>
            </a:r>
          </a:p>
          <a:p>
            <a:pPr marL="349965" marR="0" indent="-349965" algn="just">
              <a:spcAft>
                <a:spcPts val="209"/>
              </a:spcAft>
              <a:buFont typeface="Wingdings"/>
              <a:buChar char="ü"/>
              <a:defRPr/>
            </a:pPr>
            <a:r>
              <a:rPr lang="ru" sz="2400">
                <a:latin typeface="Tinos"/>
                <a:ea typeface="Tinos"/>
                <a:cs typeface="Tinos"/>
              </a:rPr>
              <a:t>определение необходимых объемов и сроков ремонта водопроводных, канализационных, тепловых, газовых и энергосетей, необходимых для этого сил и средств;</a:t>
            </a:r>
            <a:endParaRPr sz="2400">
              <a:latin typeface="Tinos"/>
              <a:cs typeface="Tinos"/>
            </a:endParaRPr>
          </a:p>
          <a:p>
            <a:pPr marL="349965" marR="0" indent="-349965" algn="just" defTabSz="2502408">
              <a:buFont typeface="Wingdings"/>
              <a:buChar char="ü"/>
              <a:tabLst>
                <a:tab pos="2502408" algn="l"/>
                <a:tab pos="6833616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установление необходимого количества нестандартных, простейших средств обогрева и электроснабжения;</a:t>
            </a:r>
          </a:p>
          <a:p>
            <a:pPr marL="349965" marR="0" indent="-349965" algn="just" defTabSz="2502407">
              <a:buFont typeface="Wingdings"/>
              <a:buChar char="ü"/>
              <a:tabLst>
                <a:tab pos="2502407" algn="l"/>
                <a:tab pos="6833615" algn="l"/>
              </a:tabLst>
              <a:defRPr/>
            </a:pPr>
            <a:r>
              <a:rPr lang="ru" sz="2400">
                <a:latin typeface="Tinos"/>
                <a:ea typeface="Tinos"/>
                <a:cs typeface="Tinos"/>
              </a:rPr>
              <a:t>обеспечение населения в зоне ЧС и местах эвакуации банями, душевыми, прачечными, туалетами.</a:t>
            </a:r>
            <a:endParaRPr sz="24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542544"/>
            <a:ext cx="2124456" cy="54345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3288791" y="2663951"/>
            <a:ext cx="4712207" cy="46871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2400">
                <a:latin typeface="Tinos"/>
                <a:ea typeface="Tinos"/>
                <a:cs typeface="Tinos"/>
              </a:rPr>
              <a:t>Действия населения при эвакуации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9499" y="9990"/>
            <a:ext cx="9165166" cy="720259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Действия населения при эвакуации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54238" y="952499"/>
            <a:ext cx="9009040" cy="846666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200" b="1">
                <a:latin typeface="Tinos"/>
                <a:ea typeface="Tinos"/>
                <a:cs typeface="Tinos"/>
              </a:rPr>
              <a:t>О начале эвакуации населению объявляют органы местного самоуправления с использованием местной системы оповещения.</a:t>
            </a:r>
            <a:endParaRPr/>
          </a:p>
        </p:txBody>
      </p:sp>
      <p:sp>
        <p:nvSpPr>
          <p:cNvPr id="1697047127" name="TextBox 1697047126"/>
          <p:cNvSpPr txBox="1"/>
          <p:nvPr/>
        </p:nvSpPr>
        <p:spPr bwMode="auto">
          <a:xfrm>
            <a:off x="22249" y="2243666"/>
            <a:ext cx="9041029" cy="109764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" sz="2200" b="1" i="0" u="none" strike="noStrike" cap="none" spc="0">
                <a:solidFill>
                  <a:schemeClr val="tx1"/>
                </a:solidFill>
                <a:latin typeface="Tinos"/>
                <a:ea typeface="Tinos"/>
                <a:cs typeface="Tinos"/>
              </a:rPr>
              <a:t>1. </a:t>
            </a:r>
            <a:r>
              <a:rPr lang="ru" sz="22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 Получив оповещение (извещение) о начале эвакуации, каждый гражданин обязан собрать необходимые документы, вещи и продукты.</a:t>
            </a:r>
            <a:endParaRPr sz="22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436627256" name="TextBox 436627255"/>
          <p:cNvSpPr txBox="1"/>
          <p:nvPr/>
        </p:nvSpPr>
        <p:spPr bwMode="auto">
          <a:xfrm>
            <a:off x="54238" y="3682999"/>
            <a:ext cx="9009760" cy="109764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" sz="2200" b="1" i="0" u="none" strike="noStrike" cap="none" spc="0">
                <a:solidFill>
                  <a:schemeClr val="tx1"/>
                </a:solidFill>
                <a:latin typeface="Tinos"/>
                <a:ea typeface="Tinos"/>
                <a:cs typeface="Tinos"/>
              </a:rPr>
              <a:t>2.</a:t>
            </a:r>
            <a:r>
              <a:rPr lang="ru" sz="22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 Продукты и вещи сложить в чемоданы, рюкзаки, сумки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к каждому переносимому предмету прикрепить бирку с указанием фамилии и инициалов, адреса проживания и конечного пункта эвакуации.</a:t>
            </a:r>
            <a:endParaRPr>
              <a:latin typeface="Tinos"/>
              <a:cs typeface="Tinos"/>
            </a:endParaRPr>
          </a:p>
        </p:txBody>
      </p:sp>
      <p:sp>
        <p:nvSpPr>
          <p:cNvPr id="1274845080" name="TextBox 1274845079"/>
          <p:cNvSpPr txBox="1"/>
          <p:nvPr/>
        </p:nvSpPr>
        <p:spPr bwMode="auto">
          <a:xfrm>
            <a:off x="54238" y="5143500"/>
            <a:ext cx="9009040" cy="109764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" sz="2200" b="1" i="0" u="none" strike="noStrike" cap="none" spc="0">
                <a:solidFill>
                  <a:schemeClr val="tx1"/>
                </a:solidFill>
                <a:latin typeface="Tinos"/>
                <a:ea typeface="Tinos"/>
                <a:cs typeface="Tinos"/>
              </a:rPr>
              <a:t>3.</a:t>
            </a:r>
            <a:r>
              <a:rPr lang="ru" sz="22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 На одежде и белье детей дошкольного возраста желательно сделать вышивку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с указанием фамилии, имени, отчества ребенка, года рождения, места постоянного жительства и конечного пункта эвакуации.</a:t>
            </a:r>
            <a:endParaRPr sz="22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noFill/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083" y="10583"/>
            <a:ext cx="9143999" cy="709083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Действия населения при эвакуации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89822" y="4889499"/>
            <a:ext cx="8519159" cy="467199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25400" algn="just" defTabSz="341376">
              <a:lnSpc>
                <a:spcPct val="97000"/>
              </a:lnSpc>
              <a:tabLst>
                <a:tab pos="341376" algn="l"/>
              </a:tabLst>
              <a:defRPr/>
            </a:pP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083" y="6328833"/>
            <a:ext cx="9143999" cy="529166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2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 любой момент быть готовым к убытию для дальнейшей эвакуации</a:t>
            </a:r>
            <a:endParaRPr sz="22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773143847" name="TextBox 773143846"/>
          <p:cNvSpPr txBox="1"/>
          <p:nvPr/>
        </p:nvSpPr>
        <p:spPr bwMode="auto">
          <a:xfrm>
            <a:off x="48617" y="1185332"/>
            <a:ext cx="9043548" cy="1097640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" sz="22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4. </a:t>
            </a:r>
            <a:r>
              <a:rPr lang="ru" sz="22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Уходя из квартиры, необходимо выключить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все осветительные и нагревательные приборы, закрыть краны водопроводной и газовой сети, окна и форточки.</a:t>
            </a:r>
            <a:endParaRPr sz="2200">
              <a:solidFill>
                <a:srgbClr val="FF0000"/>
              </a:solidFill>
              <a:latin typeface="Tinos"/>
              <a:cs typeface="Tinos"/>
            </a:endParaRPr>
          </a:p>
        </p:txBody>
      </p:sp>
      <p:sp>
        <p:nvSpPr>
          <p:cNvPr id="1072499507" name="TextBox 1072499506"/>
          <p:cNvSpPr txBox="1"/>
          <p:nvPr/>
        </p:nvSpPr>
        <p:spPr bwMode="auto">
          <a:xfrm>
            <a:off x="38394" y="2571749"/>
            <a:ext cx="9044628" cy="1392686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25399" algn="just" defTabSz="343407">
              <a:lnSpc>
                <a:spcPct val="97000"/>
              </a:lnSpc>
              <a:spcAft>
                <a:spcPts val="3218"/>
              </a:spcAft>
              <a:defRPr/>
            </a:pPr>
            <a:r>
              <a:rPr lang="ru" sz="22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5.	</a:t>
            </a:r>
            <a:r>
              <a:rPr lang="ru" sz="22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Направиться самостоятельно или в составе колонны в ПВР (СЭП) пройти регистрацию,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далее выполнять все требования администрации эвакоорганов, распорядок работы ПВР (СЭП), а так же правила противопожарного режима, и санитарноэпидемические правила.</a:t>
            </a:r>
            <a:endParaRPr sz="2200">
              <a:latin typeface="Tinos"/>
              <a:cs typeface="Tinos"/>
            </a:endParaRPr>
          </a:p>
        </p:txBody>
      </p:sp>
      <p:sp>
        <p:nvSpPr>
          <p:cNvPr id="272108119" name="TextBox 272108118"/>
          <p:cNvSpPr txBox="1"/>
          <p:nvPr/>
        </p:nvSpPr>
        <p:spPr bwMode="auto">
          <a:xfrm>
            <a:off x="48977" y="4265082"/>
            <a:ext cx="9046068" cy="762359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25399" algn="just" defTabSz="341375">
              <a:spcAft>
                <a:spcPts val="909"/>
              </a:spcAft>
              <a:defRPr/>
            </a:pPr>
            <a:r>
              <a:rPr lang="ru" sz="22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6.	</a:t>
            </a:r>
            <a:r>
              <a:rPr lang="ru" sz="22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Слушать объявления администрации ПВР (СЭП)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и выполнять все их распоряжения.</a:t>
            </a:r>
            <a:endParaRPr sz="2200">
              <a:latin typeface="Tinos"/>
              <a:cs typeface="Tinos"/>
            </a:endParaRPr>
          </a:p>
        </p:txBody>
      </p:sp>
      <p:sp>
        <p:nvSpPr>
          <p:cNvPr id="1787207808" name="TextBox 1787207807"/>
          <p:cNvSpPr txBox="1"/>
          <p:nvPr/>
        </p:nvSpPr>
        <p:spPr bwMode="auto">
          <a:xfrm>
            <a:off x="38394" y="5344222"/>
            <a:ext cx="9048228" cy="762359"/>
          </a:xfrm>
          <a:prstGeom prst="rect">
            <a:avLst/>
          </a:prstGeom>
          <a:gradFill>
            <a:gsLst>
              <a:gs pos="0">
                <a:schemeClr val="tx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" sz="22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7. </a:t>
            </a:r>
            <a:r>
              <a:rPr lang="ru" sz="2200" b="1" i="0" u="none" strike="noStrike" cap="none" spc="0">
                <a:solidFill>
                  <a:srgbClr val="CC0000"/>
                </a:solidFill>
                <a:latin typeface="Tinos"/>
                <a:ea typeface="Tinos"/>
                <a:cs typeface="Tinos"/>
              </a:rPr>
              <a:t>При получении сигналов оповещения </a:t>
            </a:r>
            <a:r>
              <a:rPr lang="ru" sz="22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действовать в соответствии с установленным ПВР (СЭП) порядком.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9363" y="837266"/>
            <a:ext cx="7026933" cy="39881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-9499" y="0"/>
            <a:ext cx="9143999" cy="691894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Набор для выживания «Тревожный чемоданчик»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 bwMode="auto">
          <a:xfrm>
            <a:off x="85343" y="5037666"/>
            <a:ext cx="8973311" cy="1640416"/>
          </a:xfrm>
          <a:prstGeom prst="flowChartAlternateProcess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000" b="1">
                <a:solidFill>
                  <a:srgbClr val="333399"/>
                </a:solidFill>
                <a:latin typeface="Tinos"/>
                <a:ea typeface="Tinos"/>
                <a:cs typeface="Tinos"/>
              </a:rPr>
              <a:t>«Тревожным чемоданчиком» </a:t>
            </a:r>
            <a:r>
              <a:rPr lang="ru" sz="2000">
                <a:latin typeface="Tinos"/>
                <a:ea typeface="Tinos"/>
                <a:cs typeface="Tinos"/>
              </a:rPr>
              <a:t>- принято называть базовый набор вещей для выживания в экстремальных ситуациях до прибытия спасателей или до безопасной эвакуации из зоны чрезвычайной ситуации.</a:t>
            </a:r>
            <a:endParaRPr>
              <a:latin typeface="Tinos"/>
              <a:cs typeface="Tinos"/>
            </a:endParaRPr>
          </a:p>
          <a:p>
            <a:pPr marL="0" marR="0" indent="0">
              <a:lnSpc>
                <a:spcPct val="97000"/>
              </a:lnSpc>
              <a:defRPr/>
            </a:pPr>
            <a:r>
              <a:rPr lang="ru" sz="2000" b="1">
                <a:solidFill>
                  <a:srgbClr val="FF1717"/>
                </a:solidFill>
                <a:latin typeface="Tinos"/>
                <a:ea typeface="Tinos"/>
                <a:cs typeface="Tinos"/>
              </a:rPr>
              <a:t>Набор предметов рассчитан на автономное существование в течение 2-3 суток.</a:t>
            </a:r>
            <a:endParaRPr>
              <a:solidFill>
                <a:srgbClr val="FF1717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083" y="21166"/>
            <a:ext cx="9122833" cy="486833"/>
          </a:xfrm>
          <a:prstGeom prst="rect">
            <a:avLst/>
          </a:prstGeom>
          <a:solidFill>
            <a:srgbClr val="800000"/>
          </a:solidFill>
        </p:spPr>
        <p:txBody>
          <a:bodyPr wrap="square" lIns="0" tIns="0" rIns="0" bIns="0">
            <a:noAutofit/>
          </a:bodyPr>
          <a:lstStyle/>
          <a:p>
            <a:pPr marL="0" marR="0" indent="0" algn="ctr"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Набор выживания или «Тревожный чемоданчик»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297416" y="603249"/>
            <a:ext cx="8646583" cy="6148916"/>
          </a:xfrm>
          <a:prstGeom prst="flowChartAlternateProcess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t" anchorCtr="0" forceAA="0" compatLnSpc="0">
            <a:noAutofit/>
          </a:bodyPr>
          <a:lstStyle/>
          <a:p>
            <a:pPr marL="0" marR="0" indent="0">
              <a:lnSpc>
                <a:spcPct val="93000"/>
              </a:lnSpc>
              <a:spcAft>
                <a:spcPts val="140"/>
              </a:spcAft>
              <a:defRPr/>
            </a:pPr>
            <a:r>
              <a:rPr lang="ru" sz="1800" b="1">
                <a:solidFill>
                  <a:srgbClr val="333399"/>
                </a:solidFill>
                <a:latin typeface="Tinos"/>
                <a:ea typeface="Tinos"/>
                <a:cs typeface="Tinos"/>
              </a:rPr>
              <a:t>Рекомендованный минимальный комплект «первой необходимости» может включать в себя следующие предметы: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14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Фонарик (батарейки к нему).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42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Радиоприемник эфирного вещания и сменные батарейки к нему.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42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Универсальный нож с набором инструментов.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42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Смена нижнего белья и несколько пар носков.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42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Спички (охотничьи) или зажигалка (несколько).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42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Набор ниток и иголок.</a:t>
            </a:r>
            <a:endParaRPr sz="1800">
              <a:latin typeface="Tinos"/>
              <a:cs typeface="Tinos"/>
            </a:endParaRPr>
          </a:p>
          <a:p>
            <a:pPr marL="0" marR="0" indent="0" defTabSz="251968">
              <a:lnSpc>
                <a:spcPct val="90000"/>
              </a:lnSpc>
              <a:spcAft>
                <a:spcPts val="140"/>
              </a:spcAft>
              <a:tabLst>
                <a:tab pos="251968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Еда из расчета на 2-3 суток (в основном: консервы, сублимированные продукты, сухари, чай в пакетах, сахар рафинад).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42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Питьевая вода (в пластике).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42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Средства личной гигиены.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14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Личные документы (копии документов - хранить в разных местах).</a:t>
            </a:r>
            <a:endParaRPr sz="1800">
              <a:latin typeface="Tinos"/>
              <a:cs typeface="Tinos"/>
            </a:endParaRPr>
          </a:p>
          <a:p>
            <a:pPr marL="0" marR="0" indent="0" defTabSz="255016">
              <a:lnSpc>
                <a:spcPct val="91000"/>
              </a:lnSpc>
              <a:spcAft>
                <a:spcPts val="140"/>
              </a:spcAft>
              <a:tabLst>
                <a:tab pos="255016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Набор средств первой помощи и лекарственных средств: индивидуальные перевязочные пакеты, набор бактерицидных пластырей; обезболивающие, противоожоговые и жаропонижающие средства, а так же набор прописанных врачом лекарств, принимаемых периодически или постоянно.</a:t>
            </a:r>
            <a:endParaRPr sz="1800">
              <a:latin typeface="Tinos"/>
              <a:cs typeface="Tinos"/>
            </a:endParaRPr>
          </a:p>
          <a:p>
            <a:pPr marL="0" marR="0" indent="0" defTabSz="243840">
              <a:lnSpc>
                <a:spcPct val="89000"/>
              </a:lnSpc>
              <a:spcAft>
                <a:spcPts val="420"/>
              </a:spcAft>
              <a:tabLst>
                <a:tab pos="243840" algn="l"/>
              </a:tabLs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•	</a:t>
            </a:r>
            <a:r>
              <a:rPr lang="ru" sz="1800">
                <a:latin typeface="Tinos"/>
                <a:ea typeface="Tinos"/>
                <a:cs typeface="Tinos"/>
              </a:rPr>
              <a:t>Деньги наличные.</a:t>
            </a:r>
            <a:endParaRPr sz="1800">
              <a:latin typeface="Tinos"/>
              <a:cs typeface="Tinos"/>
            </a:endParaRPr>
          </a:p>
          <a:p>
            <a:pPr marL="0" marR="0" indent="0" algn="just">
              <a:lnSpc>
                <a:spcPct val="91000"/>
              </a:lnSpc>
              <a:defRPr/>
            </a:pPr>
            <a:r>
              <a:rPr lang="ru" sz="1800" b="1">
                <a:solidFill>
                  <a:srgbClr val="CC0000"/>
                </a:solidFill>
                <a:latin typeface="Tinos"/>
                <a:ea typeface="Tinos"/>
                <a:cs typeface="Tinos"/>
              </a:rPr>
              <a:t>Перечисленные выше предметы не занимают много места, а их наличие поможет избежать многих затруднений.</a:t>
            </a:r>
            <a:endParaRPr sz="18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19" y="0"/>
            <a:ext cx="9138608" cy="835151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Обязанности граждан при проведении эвакуации при угрозе возникновения или возникновении ЧС</a:t>
            </a:r>
            <a:endParaRPr sz="2400"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73151" y="2722179"/>
            <a:ext cx="8994647" cy="3478055"/>
          </a:xfrm>
          <a:prstGeom prst="flowChartAlternateProcess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>
            <a:noAutofit/>
          </a:bodyPr>
          <a:lstStyle/>
          <a:p>
            <a:pPr marL="0" marR="0" indent="0" algn="just">
              <a:lnSpc>
                <a:spcPct val="105000"/>
              </a:lnSpc>
              <a:defRPr/>
            </a:pP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Ст.3</a:t>
            </a:r>
            <a:r>
              <a:rPr lang="ru" sz="1800" b="1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 b="1">
                <a:latin typeface="Tinos"/>
                <a:ea typeface="Tinos"/>
                <a:cs typeface="Tinos"/>
              </a:rPr>
              <a:t>При введении режима повышенной готовности или чрезвычайной ситуации на территории, на которой существует угроза возникновения чрезвычайной ситуации, или в зоне чрезвычайной ситуации граждане обязаны: </a:t>
            </a:r>
          </a:p>
          <a:p>
            <a:pPr marL="0" marR="0" indent="0" algn="just">
              <a:lnSpc>
                <a:spcPct val="105000"/>
              </a:lnSpc>
              <a:defRPr/>
            </a:pPr>
            <a:r>
              <a:rPr lang="ru" sz="18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в) при получении инструкций (указаний) от уполномоченных должностных лиц, в том числе через средства массовой информации или операторов связи, эвакуироваться с территории, на которой существует угроза возникновения чрезвычайной ситуации, или из зоны чрезвычайной ситуации</a:t>
            </a:r>
            <a:r>
              <a:rPr lang="ru" sz="1800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>
                <a:latin typeface="Tinos"/>
                <a:ea typeface="Tinos"/>
                <a:cs typeface="Tinos"/>
              </a:rPr>
              <a:t>и (или) использовать средства коллективной и индивидуальной защиты и другое имущество (в случае его предоставления органами исполнительной власти субъектов Российской Федерации, органами местного самоуправления и организациями), предназначенное для защиты населения от чрезвычайных ситуаций;</a:t>
            </a:r>
            <a:endParaRPr sz="1800">
              <a:latin typeface="Tinos"/>
              <a:cs typeface="Tino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919" y="6370966"/>
            <a:ext cx="9138608" cy="480146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defRPr/>
            </a:pPr>
            <a:r>
              <a:rPr lang="ru" sz="20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Принудительная эвакуация из зон возможных ЧС – НЕ ПРЕДПОЛАГАЕТСЯ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1509255946" name="TextBox 1509255945"/>
          <p:cNvSpPr txBox="1"/>
          <p:nvPr/>
        </p:nvSpPr>
        <p:spPr bwMode="auto">
          <a:xfrm>
            <a:off x="919" y="826697"/>
            <a:ext cx="9123876" cy="1681027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ctr">
              <a:lnSpc>
                <a:spcPct val="87000"/>
              </a:lnSpc>
              <a:defRPr/>
            </a:pPr>
            <a:r>
              <a:rPr lang="ru" sz="22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Постановление Правительства РФ </a:t>
            </a:r>
            <a:endParaRPr sz="2200" b="1" i="0" u="none" strike="noStrike" cap="none" spc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0" marR="0" indent="0" algn="ctr">
              <a:lnSpc>
                <a:spcPct val="87000"/>
              </a:lnSpc>
              <a:defRPr/>
            </a:pPr>
            <a:r>
              <a:rPr lang="ru" sz="2200" b="1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от 2 апреля 2020 г. № 417</a:t>
            </a:r>
            <a:endParaRPr sz="2200" b="1">
              <a:latin typeface="Tinos"/>
              <a:cs typeface="Tinos"/>
            </a:endParaRPr>
          </a:p>
          <a:p>
            <a:pPr algn="ctr">
              <a:defRPr/>
            </a:pPr>
            <a:r>
              <a:rPr lang="ru" sz="2200" b="1" i="0" u="none" strike="noStrike" cap="none" spc="0">
                <a:solidFill>
                  <a:srgbClr val="FF0000"/>
                </a:solidFill>
                <a:latin typeface="Tinos"/>
                <a:ea typeface="Tinos"/>
                <a:cs typeface="Tinos"/>
              </a:rPr>
              <a:t>«Об утверждении Правил поведения, обязательных для исполнения гражданами и организациями, при введении режима повышенной готовности или чрезвычайной ситуации»</a:t>
            </a:r>
            <a:endParaRPr sz="22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28" y="-26957"/>
            <a:ext cx="9153071" cy="746285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Ответственность граждан при проведении эвакуации при угрозе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возникновения или возникновении ЧС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75407" y="3055188"/>
            <a:ext cx="8923667" cy="3306792"/>
          </a:xfrm>
          <a:prstGeom prst="flowChartAlternateProcess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defRPr/>
            </a:pPr>
            <a:r>
              <a:rPr lang="ru" sz="1800" b="1">
                <a:latin typeface="Tinos"/>
                <a:ea typeface="Tinos"/>
                <a:cs typeface="Tinos"/>
              </a:rPr>
              <a:t>Невыполнение правил поведения при введении режима повышенной готовности на территории, на которой существует угроза возникновения чрезвычайной ситуации, или в зоне чрезвычайной ситуации, за исключением случаев, предусмотренных частью 2 статьи 6.3 настоящего Кодекса, - влечет: </a:t>
            </a:r>
            <a:endParaRPr lang="ru" sz="1800">
              <a:latin typeface="Tinos"/>
              <a:ea typeface="Tinos"/>
              <a:cs typeface="Tinos"/>
            </a:endParaRPr>
          </a:p>
          <a:p>
            <a:pPr marL="283879" marR="0" indent="-283879" algn="just">
              <a:buFont typeface="Wingdings"/>
              <a:buChar char="ü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для всех - предупреждение;</a:t>
            </a:r>
            <a:endParaRPr sz="1800">
              <a:latin typeface="Tinos"/>
              <a:cs typeface="Tinos"/>
            </a:endParaRPr>
          </a:p>
          <a:p>
            <a:pPr marL="283879" marR="0" indent="-283879" algn="just">
              <a:lnSpc>
                <a:spcPct val="97000"/>
              </a:lnSpc>
              <a:buFont typeface="Wingdings"/>
              <a:buChar char="ü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на граждан - наложение административного штрафа в размере от одной тысячи до тридцати тысяч рублей;</a:t>
            </a:r>
            <a:endParaRPr sz="1800">
              <a:latin typeface="Tinos"/>
              <a:cs typeface="Tinos"/>
            </a:endParaRPr>
          </a:p>
          <a:p>
            <a:pPr marL="283879" marR="0" indent="-283879" algn="just">
              <a:lnSpc>
                <a:spcPct val="97000"/>
              </a:lnSpc>
              <a:buFont typeface="Wingdings"/>
              <a:buChar char="ü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на должностных лиц - от десяти тысяч до пятидесяти тысяч рублей;</a:t>
            </a:r>
            <a:endParaRPr sz="1800">
              <a:latin typeface="Tinos"/>
              <a:cs typeface="Tinos"/>
            </a:endParaRPr>
          </a:p>
          <a:p>
            <a:pPr marL="283879" marR="0" indent="-283879" algn="just">
              <a:buFont typeface="Wingdings"/>
              <a:buChar char="ü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на лиц, осуществляющих предпринимательскую деятельность без образования юридического лица, - от тридцати тысяч до пятидесяти тысяч рублей;</a:t>
            </a:r>
            <a:endParaRPr sz="1800">
              <a:latin typeface="Tinos"/>
              <a:cs typeface="Tinos"/>
            </a:endParaRPr>
          </a:p>
          <a:p>
            <a:pPr marL="283879" marR="0" indent="-283879" algn="just">
              <a:lnSpc>
                <a:spcPct val="111000"/>
              </a:lnSpc>
              <a:buFont typeface="Wingdings"/>
              <a:buChar char="ü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на юридических лиц - от ста тысяч до трехсот тысяч рублей.</a:t>
            </a:r>
            <a:endParaRPr sz="1800">
              <a:latin typeface="Tinos"/>
              <a:cs typeface="Tinos"/>
            </a:endParaRPr>
          </a:p>
        </p:txBody>
      </p:sp>
      <p:sp>
        <p:nvSpPr>
          <p:cNvPr id="1735467045" name="TextBox 1735467044"/>
          <p:cNvSpPr txBox="1"/>
          <p:nvPr/>
        </p:nvSpPr>
        <p:spPr bwMode="auto">
          <a:xfrm>
            <a:off x="75407" y="746905"/>
            <a:ext cx="8968597" cy="2043910"/>
          </a:xfrm>
          <a:prstGeom prst="flowChartAlternateProcess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marL="0" marR="0" indent="0" algn="just" defTabSz="3697223">
              <a:defRPr/>
            </a:pPr>
            <a:r>
              <a:rPr lang="ru" sz="20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Часть 1 статьи 20.6.1 Кодекса административных</a:t>
            </a:r>
            <a:endParaRPr sz="2000">
              <a:latin typeface="Tinos"/>
              <a:cs typeface="Tinos"/>
            </a:endParaRPr>
          </a:p>
          <a:p>
            <a:pPr marL="0" marR="0" indent="0" algn="just">
              <a:lnSpc>
                <a:spcPct val="95000"/>
              </a:lnSpc>
              <a:spcAft>
                <a:spcPts val="1539"/>
              </a:spcAft>
              <a:defRPr/>
            </a:pPr>
            <a:r>
              <a:rPr lang="ru" sz="2000" b="1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правонарушений РФ 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предусматривает административную ответственность за </a:t>
            </a:r>
            <a:r>
              <a:rPr lang="ru" sz="2000" b="0" i="0" u="none" strike="noStrike" cap="none" spc="0">
                <a:solidFill>
                  <a:srgbClr val="C00000"/>
                </a:solidFill>
                <a:latin typeface="Tinos"/>
                <a:ea typeface="Tinos"/>
                <a:cs typeface="Tinos"/>
              </a:rPr>
              <a:t>невыполнение правил поведения при введении режима повышенной готовности на территории, на которой существует угроза возникновения чрезвычайной ситуации, или в зоне чрезвычайной ситуации</a:t>
            </a:r>
            <a:r>
              <a:rPr lang="ru" sz="2000" b="0" i="0" u="none" strike="noStrike" cap="none" spc="0">
                <a:solidFill>
                  <a:srgbClr val="000000"/>
                </a:solidFill>
                <a:latin typeface="Tinos"/>
                <a:ea typeface="Tinos"/>
                <a:cs typeface="Tinos"/>
              </a:rPr>
              <a:t>, за исключением случаев, предусмотренных частью 2 статьи 6.3 КоАП РФ.</a:t>
            </a:r>
            <a:endParaRPr sz="2000"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19" y="8985"/>
            <a:ext cx="9138608" cy="763796"/>
          </a:xfrm>
          <a:prstGeom prst="rect">
            <a:avLst/>
          </a:prstGeom>
          <a:solidFill>
            <a:srgbClr val="800000"/>
          </a:solidFill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just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Ответственность граждан при проведении эвакуации при угрозе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  <a:p>
            <a:pPr marL="0" marR="0" indent="0" algn="ctr">
              <a:lnSpc>
                <a:spcPct val="97000"/>
              </a:lnSpc>
              <a:defRPr/>
            </a:pPr>
            <a:r>
              <a:rPr lang="ru" sz="2400" b="1">
                <a:solidFill>
                  <a:srgbClr val="FFFF00"/>
                </a:solidFill>
                <a:latin typeface="Tinos"/>
                <a:ea typeface="Tinos"/>
                <a:cs typeface="Tinos"/>
              </a:rPr>
              <a:t>возникновения или возникновении ЧС</a:t>
            </a:r>
            <a:endParaRPr>
              <a:solidFill>
                <a:srgbClr val="FFFF00"/>
              </a:solidFill>
              <a:latin typeface="Tinos"/>
              <a:cs typeface="Tinos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 bwMode="auto">
          <a:xfrm>
            <a:off x="82296" y="775097"/>
            <a:ext cx="8982455" cy="5973274"/>
          </a:xfrm>
          <a:prstGeom prst="flowChartAlternateProcess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rgbClr val="FFFFFF"/>
              </a:gs>
            </a:gsLst>
            <a:lin ang="5400000" scaled="1"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Overflow="overflow" horzOverflow="overflow" vert="horz" wrap="square" lIns="0" tIns="0" rIns="0" bIns="0" numCol="1" spcCol="0" rtlCol="0" fromWordArt="0" anchor="ctr" anchorCtr="0" forceAA="0" compatLnSpc="0">
            <a:noAutofit/>
          </a:bodyPr>
          <a:lstStyle/>
          <a:p>
            <a:pPr marL="0" marR="0" indent="0" algn="ctr">
              <a:lnSpc>
                <a:spcPct val="100000"/>
              </a:lnSpc>
              <a:defRPr/>
            </a:pPr>
            <a:r>
              <a:rPr lang="ru" sz="2000" b="1">
                <a:solidFill>
                  <a:srgbClr val="FF0000"/>
                </a:solidFill>
                <a:latin typeface="Tinos"/>
                <a:ea typeface="Tinos"/>
                <a:cs typeface="Tinos"/>
              </a:rPr>
              <a:t>Часть 2 статьи 20.6.3 Кодекса административных правонарушений РФ</a:t>
            </a:r>
            <a:endParaRPr>
              <a:solidFill>
                <a:srgbClr val="FF0000"/>
              </a:solidFill>
              <a:latin typeface="Tinos"/>
              <a:cs typeface="Tinos"/>
            </a:endParaRPr>
          </a:p>
          <a:p>
            <a:pPr marL="0" marR="0" indent="0" algn="just">
              <a:lnSpc>
                <a:spcPct val="100000"/>
              </a:lnSpc>
              <a:spcAft>
                <a:spcPts val="0"/>
              </a:spcAft>
              <a:defRPr/>
            </a:pPr>
            <a:r>
              <a:rPr lang="ru" sz="1800">
                <a:solidFill>
                  <a:srgbClr val="FF0000"/>
                </a:solidFill>
                <a:latin typeface="Tinos"/>
                <a:ea typeface="Tinos"/>
                <a:cs typeface="Tinos"/>
              </a:rPr>
              <a:t>Нарушение законодательства в области обеспечения санитарно-эпидемиологического благополучия населения, совершенные в период режима чрезвычайной ситуации</a:t>
            </a:r>
            <a:r>
              <a:rPr lang="ru" sz="1800">
                <a:solidFill>
                  <a:srgbClr val="C00000"/>
                </a:solidFill>
                <a:latin typeface="Tinos"/>
                <a:ea typeface="Tinos"/>
                <a:cs typeface="Tinos"/>
              </a:rPr>
              <a:t> </a:t>
            </a:r>
            <a:r>
              <a:rPr lang="ru" sz="1800">
                <a:latin typeface="Tinos"/>
                <a:ea typeface="Tinos"/>
                <a:cs typeface="Tinos"/>
              </a:rPr>
              <a:t>или при возникновении угрозы распространения заболевания, представляющего опасность для окружающих, либо в период осуществления на соответствующей территории ограничительных мероприятий (карантина), либо невыполнение в установленный срок выданного в указанные периоды законного предписания (постановления) или требования органа (должностного лица), осуществляющего федеральный государственный санитарноэпидемиологический надзор, о проведении санитарно-противоэпидемических (профилактических) мероприятий - влекут:</a:t>
            </a:r>
          </a:p>
          <a:p>
            <a:pPr marL="0" marR="0" indent="0" algn="just">
              <a:lnSpc>
                <a:spcPct val="100000"/>
              </a:lnSpc>
              <a:spcAft>
                <a:spcPts val="0"/>
              </a:spcAft>
              <a:defRPr/>
            </a:pPr>
            <a:endParaRPr lang="ru" sz="1800">
              <a:latin typeface="Tinos"/>
              <a:ea typeface="Tinos"/>
              <a:cs typeface="Tinos"/>
            </a:endParaRPr>
          </a:p>
          <a:p>
            <a:pPr marL="283879" marR="0" indent="-283879" algn="just">
              <a:lnSpc>
                <a:spcPct val="100000"/>
              </a:lnSpc>
              <a:spcAft>
                <a:spcPts val="0"/>
              </a:spcAft>
              <a:buFont typeface="Wingdings"/>
              <a:buChar char="Ø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наложение административного штрафа на граждан в размере от пятнадцати тысяч до сорока тысяч рублей;</a:t>
            </a:r>
          </a:p>
          <a:p>
            <a:pPr marL="283879" marR="0" indent="-283879" algn="just">
              <a:lnSpc>
                <a:spcPct val="100000"/>
              </a:lnSpc>
              <a:spcAft>
                <a:spcPts val="0"/>
              </a:spcAft>
              <a:buFont typeface="Wingdings"/>
              <a:buChar char="Ø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на должностных лиц - от пятидесяти тысяч до ста пятидесяти тысяч рублей;</a:t>
            </a:r>
          </a:p>
          <a:p>
            <a:pPr marL="283879" marR="0" indent="-283879" algn="just">
              <a:lnSpc>
                <a:spcPct val="100000"/>
              </a:lnSpc>
              <a:spcAft>
                <a:spcPts val="0"/>
              </a:spcAft>
              <a:buFont typeface="Wingdings"/>
              <a:buChar char="Ø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на лиц, осуществляющих предпринимательскую деятельность без образования юридического лица, - от пятидесяти тысяч до ста пятидесяти тысяч рублей или административное приостановление деятельности на срок до девяноста суток;</a:t>
            </a:r>
          </a:p>
          <a:p>
            <a:pPr marL="283879" marR="0" indent="-283879" algn="just">
              <a:lnSpc>
                <a:spcPct val="100000"/>
              </a:lnSpc>
              <a:spcAft>
                <a:spcPts val="0"/>
              </a:spcAft>
              <a:buFont typeface="Wingdings"/>
              <a:buChar char="Ø"/>
              <a:defRPr/>
            </a:pPr>
            <a:r>
              <a:rPr lang="ru" sz="1800">
                <a:latin typeface="Tinos"/>
                <a:ea typeface="Tinos"/>
                <a:cs typeface="Tinos"/>
              </a:rPr>
              <a:t>на юридических лиц - от двухсот тысяч до пятисот тысяч рублей или административное приостановление деятельности на срок до девяноста суток.</a:t>
            </a:r>
            <a:endParaRPr>
              <a:latin typeface="Tinos"/>
              <a:cs typeface="Tino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7247</Words>
  <Application>Microsoft Office PowerPoint</Application>
  <DocSecurity>0</DocSecurity>
  <PresentationFormat>Экран (4:3)</PresentationFormat>
  <Paragraphs>660</Paragraphs>
  <Slides>91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91</vt:i4>
      </vt:variant>
    </vt:vector>
  </HeadingPairs>
  <TitlesOfParts>
    <vt:vector size="9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Go_I_4S</dc:creator>
  <cp:lastModifiedBy>Можеев</cp:lastModifiedBy>
  <cp:revision>5</cp:revision>
  <dcterms:modified xsi:type="dcterms:W3CDTF">2026-10-22T05:34:26Z</dcterms:modified>
  <dc:identifier/>
  <dc:language/>
  <cp:version/>
</cp:coreProperties>
</file>