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4"/>
  </p:notesMasterIdLst>
  <p:sldIdLst>
    <p:sldId id="282" r:id="rId2"/>
    <p:sldId id="257" r:id="rId3"/>
    <p:sldId id="265" r:id="rId4"/>
    <p:sldId id="305" r:id="rId5"/>
    <p:sldId id="306" r:id="rId6"/>
    <p:sldId id="307" r:id="rId7"/>
    <p:sldId id="308" r:id="rId8"/>
    <p:sldId id="309" r:id="rId9"/>
    <p:sldId id="264" r:id="rId10"/>
    <p:sldId id="304" r:id="rId11"/>
    <p:sldId id="311" r:id="rId12"/>
    <p:sldId id="313" r:id="rId13"/>
    <p:sldId id="315" r:id="rId14"/>
    <p:sldId id="267" r:id="rId15"/>
    <p:sldId id="271" r:id="rId16"/>
    <p:sldId id="272" r:id="rId17"/>
    <p:sldId id="317" r:id="rId18"/>
    <p:sldId id="274" r:id="rId19"/>
    <p:sldId id="319" r:id="rId20"/>
    <p:sldId id="276" r:id="rId21"/>
    <p:sldId id="321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7" autoAdjust="0"/>
  </p:normalViewPr>
  <p:slideViewPr>
    <p:cSldViewPr>
      <p:cViewPr>
        <p:scale>
          <a:sx n="100" d="100"/>
          <a:sy n="100" d="100"/>
        </p:scale>
        <p:origin x="-19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7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4E-2"/>
                  <c:y val="-1.02022728059216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dirty="0" smtClean="0"/>
                      <a:t>2 163,7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469135802469144E-2"/>
                  <c:y val="-5.56663952369619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35 217,7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56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281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2025 год (план)</c:v>
                </c:pt>
                <c:pt idx="1">
                  <c:v>2025 год (факт)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32163.7</c:v>
                </c:pt>
                <c:pt idx="1">
                  <c:v>35217.699999999997</c:v>
                </c:pt>
              </c:numCache>
            </c:numRef>
          </c:val>
        </c:ser>
        <c:shape val="cylinder"/>
        <c:axId val="157760128"/>
        <c:axId val="157790592"/>
        <c:axId val="0"/>
      </c:bar3DChart>
      <c:catAx>
        <c:axId val="15776012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790592"/>
        <c:crosses val="autoZero"/>
        <c:auto val="1"/>
        <c:lblAlgn val="ctr"/>
        <c:lblOffset val="100"/>
      </c:catAx>
      <c:valAx>
        <c:axId val="157790592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7760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12E-2"/>
                  <c:y val="-1.02022728059216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023,0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4691358024691412E-2"/>
                  <c:y val="-5.56663952369619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022,3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63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281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2025 год (план)</c:v>
                </c:pt>
                <c:pt idx="1">
                  <c:v>2025 год (факт)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5023</c:v>
                </c:pt>
                <c:pt idx="1">
                  <c:v>5022.3</c:v>
                </c:pt>
              </c:numCache>
            </c:numRef>
          </c:val>
        </c:ser>
        <c:shape val="cylinder"/>
        <c:axId val="64307584"/>
        <c:axId val="64309120"/>
        <c:axId val="0"/>
      </c:bar3DChart>
      <c:catAx>
        <c:axId val="6430758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309120"/>
        <c:crosses val="autoZero"/>
        <c:auto val="1"/>
        <c:lblAlgn val="ctr"/>
        <c:lblOffset val="100"/>
      </c:catAx>
      <c:valAx>
        <c:axId val="64309120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43075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6602318867635196"/>
          <c:y val="0.17023809523809524"/>
          <c:w val="0.81534853020595122"/>
          <c:h val="0.7256922051410242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12E-2"/>
                  <c:y val="-1.02022728059216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224,7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4691358024691412E-2"/>
                  <c:y val="-5.56663952369619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225,2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7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351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2025 год (план)</c:v>
                </c:pt>
                <c:pt idx="1">
                  <c:v>2025 год (факт)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5224.7</c:v>
                </c:pt>
                <c:pt idx="1">
                  <c:v>5225.2</c:v>
                </c:pt>
              </c:numCache>
            </c:numRef>
          </c:val>
        </c:ser>
        <c:shape val="cylinder"/>
        <c:axId val="126125568"/>
        <c:axId val="126127488"/>
        <c:axId val="0"/>
      </c:bar3DChart>
      <c:catAx>
        <c:axId val="12612556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27488"/>
        <c:crosses val="autoZero"/>
        <c:auto val="1"/>
        <c:lblAlgn val="ctr"/>
        <c:lblOffset val="100"/>
      </c:catAx>
      <c:valAx>
        <c:axId val="12612748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1255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046010654256707"/>
          <c:y val="0.1543650793650794"/>
          <c:w val="0.85091161233973656"/>
          <c:h val="0.7415652210140398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4691358024691412E-2"/>
                  <c:y val="-1.02022728059216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dirty="0" smtClean="0"/>
                      <a:t> 904,0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4691358024691412E-2"/>
                  <c:y val="-5.56663952369619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dirty="0" smtClean="0"/>
                      <a:t> 250,3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78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42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2025год (план)</c:v>
                </c:pt>
                <c:pt idx="1">
                  <c:v>2025 год (факт)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2904</c:v>
                </c:pt>
                <c:pt idx="1">
                  <c:v>3250.3</c:v>
                </c:pt>
              </c:numCache>
            </c:numRef>
          </c:val>
        </c:ser>
        <c:shape val="cylinder"/>
        <c:axId val="126062592"/>
        <c:axId val="65227008"/>
        <c:axId val="0"/>
      </c:bar3DChart>
      <c:catAx>
        <c:axId val="12606259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227008"/>
        <c:crosses val="autoZero"/>
        <c:auto val="1"/>
        <c:lblAlgn val="ctr"/>
        <c:lblOffset val="100"/>
      </c:catAx>
      <c:valAx>
        <c:axId val="6522700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062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3.4342035007925414E-3"/>
                  <c:y val="7.62621021889584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884,1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4342035007925414E-3"/>
                  <c:y val="0.278264656443388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dirty="0" smtClean="0"/>
                      <a:t> 928,9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0802347623213767E-2"/>
                  <c:y val="-0.26163182737693863"/>
                </c:manualLayout>
              </c:layout>
              <c:showVal val="1"/>
            </c:dLbl>
            <c:dLbl>
              <c:idx val="3"/>
              <c:layout>
                <c:manualLayout>
                  <c:x val="1.3888888888888987E-2"/>
                  <c:y val="-0.25893459204315578"/>
                </c:manualLayout>
              </c:layout>
              <c:showVal val="1"/>
            </c:dLbl>
            <c:dLbl>
              <c:idx val="4"/>
              <c:layout>
                <c:manualLayout>
                  <c:x val="9.2592592592593507E-3"/>
                  <c:y val="-0.25893459204315578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2025 год (план)</c:v>
                </c:pt>
                <c:pt idx="1">
                  <c:v>2025 (факт)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5884.1</c:v>
                </c:pt>
                <c:pt idx="1">
                  <c:v>5928.9</c:v>
                </c:pt>
              </c:numCache>
            </c:numRef>
          </c:val>
        </c:ser>
        <c:shape val="pyramid"/>
        <c:axId val="126146432"/>
        <c:axId val="126147968"/>
        <c:axId val="0"/>
      </c:bar3DChart>
      <c:catAx>
        <c:axId val="12614643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47968"/>
        <c:crosses val="autoZero"/>
        <c:auto val="1"/>
        <c:lblAlgn val="ctr"/>
        <c:lblOffset val="100"/>
      </c:catAx>
      <c:valAx>
        <c:axId val="12614796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146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Заключено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326</a:t>
            </a:r>
            <a:r>
              <a:rPr lang="ru-RU" dirty="0" smtClean="0"/>
              <a:t> </a:t>
            </a:r>
            <a:r>
              <a:rPr lang="ru-RU" dirty="0"/>
              <a:t>муниципальных контрактов </a:t>
            </a:r>
            <a:r>
              <a:rPr lang="ru-RU" dirty="0" smtClean="0"/>
              <a:t> на сумму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53 641,2 </a:t>
            </a:r>
            <a:r>
              <a:rPr lang="ru-RU" dirty="0" smtClean="0"/>
              <a:t>(тыс.руб</a:t>
            </a:r>
            <a:r>
              <a:rPr lang="ru-RU" dirty="0"/>
              <a:t>.)</a:t>
            </a:r>
          </a:p>
          <a:p>
            <a:pPr>
              <a:defRPr/>
            </a:pPr>
            <a:endParaRPr lang="ru-RU" dirty="0"/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"/>
          <c:y val="0.21486782553261274"/>
          <c:w val="0.65939171526050877"/>
          <c:h val="0.71375336602811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>
                <c:manualLayout>
                  <c:x val="2.4827369608505047E-2"/>
                  <c:y val="-4.3516659524603117E-2"/>
                </c:manualLayout>
              </c:layout>
              <c:showVal val="1"/>
            </c:dLbl>
            <c:dLbl>
              <c:idx val="2"/>
              <c:layout>
                <c:manualLayout>
                  <c:x val="6.9892162979042341E-2"/>
                  <c:y val="-2.86836515519439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dirty="0" smtClean="0"/>
                      <a:t>2437,2</a:t>
                    </a:r>
                    <a:endParaRPr lang="en-US" dirty="0"/>
                  </a:p>
                </c:rich>
              </c:tx>
              <c:showVal val="1"/>
            </c:dLbl>
            <c:delete val="1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Эл.аукцион (14 контрактов)</c:v>
                </c:pt>
                <c:pt idx="1">
                  <c:v>ЗМЛ (29 контрактов)</c:v>
                </c:pt>
                <c:pt idx="2">
                  <c:v>Ед. поставщик  (283 контрактов)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 formatCode="#,##0.00">
                  <c:v>25697</c:v>
                </c:pt>
                <c:pt idx="1">
                  <c:v>5507</c:v>
                </c:pt>
                <c:pt idx="2">
                  <c:v>3558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019071717577432"/>
          <c:y val="0.29726624290422782"/>
          <c:w val="0.28904824914990485"/>
          <c:h val="0.46077188513445644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dLbls>
            <c:dLbl>
              <c:idx val="0"/>
              <c:layout>
                <c:manualLayout>
                  <c:x val="2.1956874870188353E-2"/>
                  <c:y val="-0.3312500000000002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 sz="1200" dirty="0" smtClean="0"/>
                      <a:t>526,9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1956081261864439E-2"/>
                  <c:y val="-0.41875000000000001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200" dirty="0"/>
                      <a:t> </a:t>
                    </a:r>
                    <a:r>
                      <a:rPr lang="en-US" sz="1200" dirty="0" smtClean="0"/>
                      <a:t>128,0</a:t>
                    </a:r>
                    <a:endParaRPr lang="en-US" sz="1200" dirty="0"/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1.5117218216893609E-2"/>
                  <c:y val="-0.4937504921259843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текущий ремонт </c:v>
                </c:pt>
                <c:pt idx="1">
                  <c:v>ямочный ремонт</c:v>
                </c:pt>
                <c:pt idx="2">
                  <c:v>обеспечение безопасности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4526.9000000000005</c:v>
                </c:pt>
                <c:pt idx="1">
                  <c:v>2671.7</c:v>
                </c:pt>
                <c:pt idx="2" formatCode="General">
                  <c:v>963.9</c:v>
                </c:pt>
              </c:numCache>
            </c:numRef>
          </c:val>
        </c:ser>
        <c:shape val="cone"/>
        <c:axId val="129259776"/>
        <c:axId val="129276160"/>
        <c:axId val="0"/>
      </c:bar3DChart>
      <c:catAx>
        <c:axId val="129259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9276160"/>
        <c:crosses val="autoZero"/>
        <c:auto val="1"/>
        <c:lblAlgn val="ctr"/>
        <c:lblOffset val="100"/>
      </c:catAx>
      <c:valAx>
        <c:axId val="129276160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925977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84A61-52D7-4A64-84FF-7FFE6F26A71F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9FA37C-2EEA-4BE7-92C0-729C695AAD14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создании условий для обеспечения жителей поселения услугами торговли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0,4 тыс.руб.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F0DF8D-EDF3-4426-AD83-B5506821D340}" type="parTrans" cxnId="{C1363304-0BEF-404F-893F-3E495AFE0E47}">
      <dgm:prSet/>
      <dgm:spPr/>
      <dgm:t>
        <a:bodyPr/>
        <a:lstStyle/>
        <a:p>
          <a:endParaRPr lang="ru-RU"/>
        </a:p>
      </dgm:t>
    </dgm:pt>
    <dgm:pt modelId="{3B90774D-BC06-4792-A0D5-769EEFAF3A7F}" type="sibTrans" cxnId="{C1363304-0BEF-404F-893F-3E495AFE0E47}">
      <dgm:prSet/>
      <dgm:spPr/>
      <dgm:t>
        <a:bodyPr/>
        <a:lstStyle/>
        <a:p>
          <a:endParaRPr lang="ru-RU"/>
        </a:p>
      </dgm:t>
    </dgm:pt>
    <dgm:pt modelId="{3EBCA6E2-82AE-4998-9E3D-1DB0CFF53D87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внешнего муниципального финансового контроля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200,5 тыс.руб.</a:t>
          </a:r>
        </a:p>
      </dgm:t>
    </dgm:pt>
    <dgm:pt modelId="{2BA820D3-50F4-4F74-99E2-D9E33DE44A06}" type="parTrans" cxnId="{084D35E3-3098-4F5A-B9C2-CFA65328ADF6}">
      <dgm:prSet/>
      <dgm:spPr/>
      <dgm:t>
        <a:bodyPr/>
        <a:lstStyle/>
        <a:p>
          <a:endParaRPr lang="ru-RU"/>
        </a:p>
      </dgm:t>
    </dgm:pt>
    <dgm:pt modelId="{95B4B74D-17E8-4AB1-810B-7366449A025A}" type="sibTrans" cxnId="{084D35E3-3098-4F5A-B9C2-CFA65328ADF6}">
      <dgm:prSet/>
      <dgm:spPr/>
      <dgm:t>
        <a:bodyPr/>
        <a:lstStyle/>
        <a:p>
          <a:endParaRPr lang="ru-RU"/>
        </a:p>
      </dgm:t>
    </dgm:pt>
    <dgm:pt modelId="{E3C2CA77-76DA-4B72-AD78-68C61AC11DD2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внутреннего муниципального финансового контроля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95,1 тыс.руб. </a:t>
          </a:r>
        </a:p>
      </dgm:t>
    </dgm:pt>
    <dgm:pt modelId="{4A72C2AE-48E8-4AF5-A851-D90B040B3D64}" type="parTrans" cxnId="{5508C25C-233F-49A4-A4D8-67BB9274A020}">
      <dgm:prSet/>
      <dgm:spPr/>
      <dgm:t>
        <a:bodyPr/>
        <a:lstStyle/>
        <a:p>
          <a:endParaRPr lang="ru-RU"/>
        </a:p>
      </dgm:t>
    </dgm:pt>
    <dgm:pt modelId="{A57EB9E4-1F76-499D-9A25-54AA858A6075}" type="sibTrans" cxnId="{5508C25C-233F-49A4-A4D8-67BB9274A020}">
      <dgm:prSet/>
      <dgm:spPr/>
      <dgm:t>
        <a:bodyPr/>
        <a:lstStyle/>
        <a:p>
          <a:endParaRPr lang="ru-RU"/>
        </a:p>
      </dgm:t>
    </dgm:pt>
    <dgm:pt modelId="{78031F1E-F6D4-45AA-8602-062BD50287F1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сфере закупок товаров, работ, услуг для обеспечение муниципальных нужд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75,5 тыс.руб. </a:t>
          </a:r>
        </a:p>
      </dgm:t>
    </dgm:pt>
    <dgm:pt modelId="{E0BCF740-C00D-4129-BFD1-559DA3C338FE}" type="parTrans" cxnId="{BD3B3CC7-4A2C-469B-A39C-617EC47C5009}">
      <dgm:prSet/>
      <dgm:spPr/>
      <dgm:t>
        <a:bodyPr/>
        <a:lstStyle/>
        <a:p>
          <a:endParaRPr lang="ru-RU"/>
        </a:p>
      </dgm:t>
    </dgm:pt>
    <dgm:pt modelId="{EA9AD5D6-614E-4427-8968-889BD8466E68}" type="sibTrans" cxnId="{BD3B3CC7-4A2C-469B-A39C-617EC47C5009}">
      <dgm:prSet/>
      <dgm:spPr/>
      <dgm:t>
        <a:bodyPr/>
        <a:lstStyle/>
        <a:p>
          <a:endParaRPr lang="ru-RU"/>
        </a:p>
      </dgm:t>
    </dgm:pt>
    <dgm:pt modelId="{DB94F012-B010-4EB3-888E-B8AE9CEFC72C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89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библиотечного обслуживания населения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30,0 тыс.руб.</a:t>
          </a:r>
        </a:p>
      </dgm:t>
    </dgm:pt>
    <dgm:pt modelId="{CF26A5D1-01EC-4BBF-92EB-98080ECE4AC6}" type="parTrans" cxnId="{CAF28506-1E5D-4FCB-973A-968074B6A71C}">
      <dgm:prSet/>
      <dgm:spPr/>
      <dgm:t>
        <a:bodyPr/>
        <a:lstStyle/>
        <a:p>
          <a:endParaRPr lang="ru-RU"/>
        </a:p>
      </dgm:t>
    </dgm:pt>
    <dgm:pt modelId="{746E5B4F-099E-40A6-90FC-62004A943E91}" type="sibTrans" cxnId="{CAF28506-1E5D-4FCB-973A-968074B6A71C}">
      <dgm:prSet/>
      <dgm:spPr/>
      <dgm:t>
        <a:bodyPr/>
        <a:lstStyle/>
        <a:p>
          <a:endParaRPr lang="ru-RU"/>
        </a:p>
      </dgm:t>
    </dgm:pt>
    <dgm:pt modelId="{0BAC0CE0-3198-4624-AAF4-CC62C7AE523F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сносе самовольной постройки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70,0 тыс. руб.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9521DA-A9B4-4BF9-83EE-F9F78C3C625E}" type="parTrans" cxnId="{75CB7586-918C-484D-A806-52C25BD102C4}">
      <dgm:prSet/>
      <dgm:spPr/>
    </dgm:pt>
    <dgm:pt modelId="{DA988C82-EF5E-4E5D-9FC5-28D39359E1C8}" type="sibTrans" cxnId="{75CB7586-918C-484D-A806-52C25BD102C4}">
      <dgm:prSet/>
      <dgm:spPr/>
    </dgm:pt>
    <dgm:pt modelId="{E0B9C314-5CFF-4EFD-BF91-36FFA7FD50F0}" type="pres">
      <dgm:prSet presAssocID="{50A84A61-52D7-4A64-84FF-7FFE6F26A71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9C2C9-8C8A-45A8-85C1-014E1DCE3CE8}" type="pres">
      <dgm:prSet presAssocID="{3EBCA6E2-82AE-4998-9E3D-1DB0CFF53D87}" presName="node" presStyleLbl="node1" presStyleIdx="0" presStyleCnt="6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19341-EC05-4021-902A-E0194D6D6148}" type="pres">
      <dgm:prSet presAssocID="{95B4B74D-17E8-4AB1-810B-7366449A025A}" presName="sibTrans" presStyleCnt="0"/>
      <dgm:spPr/>
    </dgm:pt>
    <dgm:pt modelId="{F9FE4FB2-EC31-4F2A-AB54-0BD364740F8D}" type="pres">
      <dgm:prSet presAssocID="{E3C2CA77-76DA-4B72-AD78-68C61AC11DD2}" presName="node" presStyleLbl="node1" presStyleIdx="1" presStyleCnt="6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30023-E3E4-477E-8271-EF4E2DC2B5F4}" type="pres">
      <dgm:prSet presAssocID="{A57EB9E4-1F76-499D-9A25-54AA858A6075}" presName="sibTrans" presStyleCnt="0"/>
      <dgm:spPr/>
    </dgm:pt>
    <dgm:pt modelId="{95A0661E-48B6-4EA4-8B84-10A0A5BD0524}" type="pres">
      <dgm:prSet presAssocID="{78031F1E-F6D4-45AA-8602-062BD50287F1}" presName="node" presStyleLbl="node1" presStyleIdx="2" presStyleCnt="6" custScaleY="162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B3645-BE23-4281-BD4D-77440FD487FA}" type="pres">
      <dgm:prSet presAssocID="{EA9AD5D6-614E-4427-8968-889BD8466E68}" presName="sibTrans" presStyleCnt="0"/>
      <dgm:spPr/>
    </dgm:pt>
    <dgm:pt modelId="{6998F2CA-E2C3-4E1A-BA66-6D5D4EF41EF8}" type="pres">
      <dgm:prSet presAssocID="{DB94F012-B010-4EB3-888E-B8AE9CEFC72C}" presName="node" presStyleLbl="node1" presStyleIdx="3" presStyleCnt="6" custScaleY="13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FED31-F0EB-40DA-B6F5-C518530B0E2E}" type="pres">
      <dgm:prSet presAssocID="{746E5B4F-099E-40A6-90FC-62004A943E91}" presName="sibTrans" presStyleCnt="0"/>
      <dgm:spPr/>
    </dgm:pt>
    <dgm:pt modelId="{EE14E38A-6E6E-44E5-B07E-52E83F00C7F6}" type="pres">
      <dgm:prSet presAssocID="{AC9FA37C-2EEA-4BE7-92C0-729C695AAD14}" presName="node" presStyleLbl="node1" presStyleIdx="4" presStyleCnt="6" custScaleY="134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5931E-F292-4596-9E71-242784A0DD78}" type="pres">
      <dgm:prSet presAssocID="{3B90774D-BC06-4792-A0D5-769EEFAF3A7F}" presName="sibTrans" presStyleCnt="0"/>
      <dgm:spPr/>
    </dgm:pt>
    <dgm:pt modelId="{DCE77143-A6B0-4A48-BBFD-F1539137B3AE}" type="pres">
      <dgm:prSet presAssocID="{0BAC0CE0-3198-4624-AAF4-CC62C7AE523F}" presName="node" presStyleLbl="node1" presStyleIdx="5" presStyleCnt="6" custScaleY="133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84A848-8CEC-40EF-AFE8-A3A3ED54A4B3}" type="presOf" srcId="{78031F1E-F6D4-45AA-8602-062BD50287F1}" destId="{95A0661E-48B6-4EA4-8B84-10A0A5BD0524}" srcOrd="0" destOrd="0" presId="urn:microsoft.com/office/officeart/2005/8/layout/default"/>
    <dgm:cxn modelId="{BD3B3CC7-4A2C-469B-A39C-617EC47C5009}" srcId="{50A84A61-52D7-4A64-84FF-7FFE6F26A71F}" destId="{78031F1E-F6D4-45AA-8602-062BD50287F1}" srcOrd="2" destOrd="0" parTransId="{E0BCF740-C00D-4129-BFD1-559DA3C338FE}" sibTransId="{EA9AD5D6-614E-4427-8968-889BD8466E68}"/>
    <dgm:cxn modelId="{A78C396F-23B2-4ACC-A69E-1F671FDD85A0}" type="presOf" srcId="{E3C2CA77-76DA-4B72-AD78-68C61AC11DD2}" destId="{F9FE4FB2-EC31-4F2A-AB54-0BD364740F8D}" srcOrd="0" destOrd="0" presId="urn:microsoft.com/office/officeart/2005/8/layout/default"/>
    <dgm:cxn modelId="{0FA91DA9-B27F-4ED0-A95A-97059DE6CD55}" type="presOf" srcId="{0BAC0CE0-3198-4624-AAF4-CC62C7AE523F}" destId="{DCE77143-A6B0-4A48-BBFD-F1539137B3AE}" srcOrd="0" destOrd="0" presId="urn:microsoft.com/office/officeart/2005/8/layout/default"/>
    <dgm:cxn modelId="{5508C25C-233F-49A4-A4D8-67BB9274A020}" srcId="{50A84A61-52D7-4A64-84FF-7FFE6F26A71F}" destId="{E3C2CA77-76DA-4B72-AD78-68C61AC11DD2}" srcOrd="1" destOrd="0" parTransId="{4A72C2AE-48E8-4AF5-A851-D90B040B3D64}" sibTransId="{A57EB9E4-1F76-499D-9A25-54AA858A6075}"/>
    <dgm:cxn modelId="{506FA317-F9D7-40CD-B6C1-BF8AC0A015E8}" type="presOf" srcId="{50A84A61-52D7-4A64-84FF-7FFE6F26A71F}" destId="{E0B9C314-5CFF-4EFD-BF91-36FFA7FD50F0}" srcOrd="0" destOrd="0" presId="urn:microsoft.com/office/officeart/2005/8/layout/default"/>
    <dgm:cxn modelId="{084D35E3-3098-4F5A-B9C2-CFA65328ADF6}" srcId="{50A84A61-52D7-4A64-84FF-7FFE6F26A71F}" destId="{3EBCA6E2-82AE-4998-9E3D-1DB0CFF53D87}" srcOrd="0" destOrd="0" parTransId="{2BA820D3-50F4-4F74-99E2-D9E33DE44A06}" sibTransId="{95B4B74D-17E8-4AB1-810B-7366449A025A}"/>
    <dgm:cxn modelId="{C1363304-0BEF-404F-893F-3E495AFE0E47}" srcId="{50A84A61-52D7-4A64-84FF-7FFE6F26A71F}" destId="{AC9FA37C-2EEA-4BE7-92C0-729C695AAD14}" srcOrd="4" destOrd="0" parTransId="{48F0DF8D-EDF3-4426-AD83-B5506821D340}" sibTransId="{3B90774D-BC06-4792-A0D5-769EEFAF3A7F}"/>
    <dgm:cxn modelId="{75CB7586-918C-484D-A806-52C25BD102C4}" srcId="{50A84A61-52D7-4A64-84FF-7FFE6F26A71F}" destId="{0BAC0CE0-3198-4624-AAF4-CC62C7AE523F}" srcOrd="5" destOrd="0" parTransId="{B79521DA-A9B4-4BF9-83EE-F9F78C3C625E}" sibTransId="{DA988C82-EF5E-4E5D-9FC5-28D39359E1C8}"/>
    <dgm:cxn modelId="{CAF28506-1E5D-4FCB-973A-968074B6A71C}" srcId="{50A84A61-52D7-4A64-84FF-7FFE6F26A71F}" destId="{DB94F012-B010-4EB3-888E-B8AE9CEFC72C}" srcOrd="3" destOrd="0" parTransId="{CF26A5D1-01EC-4BBF-92EB-98080ECE4AC6}" sibTransId="{746E5B4F-099E-40A6-90FC-62004A943E91}"/>
    <dgm:cxn modelId="{3BD63FDA-5B3E-48A6-866B-AD30CBEC332A}" type="presOf" srcId="{DB94F012-B010-4EB3-888E-B8AE9CEFC72C}" destId="{6998F2CA-E2C3-4E1A-BA66-6D5D4EF41EF8}" srcOrd="0" destOrd="0" presId="urn:microsoft.com/office/officeart/2005/8/layout/default"/>
    <dgm:cxn modelId="{BDD7F052-077F-46AD-AF41-7C971FA077B5}" type="presOf" srcId="{AC9FA37C-2EEA-4BE7-92C0-729C695AAD14}" destId="{EE14E38A-6E6E-44E5-B07E-52E83F00C7F6}" srcOrd="0" destOrd="0" presId="urn:microsoft.com/office/officeart/2005/8/layout/default"/>
    <dgm:cxn modelId="{FC4E1C61-CA1F-4060-8F84-18059DAAD09E}" type="presOf" srcId="{3EBCA6E2-82AE-4998-9E3D-1DB0CFF53D87}" destId="{B309C2C9-8C8A-45A8-85C1-014E1DCE3CE8}" srcOrd="0" destOrd="0" presId="urn:microsoft.com/office/officeart/2005/8/layout/default"/>
    <dgm:cxn modelId="{1E9CECE5-1EAE-42D4-9557-7B37C547A668}" type="presParOf" srcId="{E0B9C314-5CFF-4EFD-BF91-36FFA7FD50F0}" destId="{B309C2C9-8C8A-45A8-85C1-014E1DCE3CE8}" srcOrd="0" destOrd="0" presId="urn:microsoft.com/office/officeart/2005/8/layout/default"/>
    <dgm:cxn modelId="{E03F4DD9-7C0E-4EC8-8D9F-BA8564A4F8F5}" type="presParOf" srcId="{E0B9C314-5CFF-4EFD-BF91-36FFA7FD50F0}" destId="{0D919341-EC05-4021-902A-E0194D6D6148}" srcOrd="1" destOrd="0" presId="urn:microsoft.com/office/officeart/2005/8/layout/default"/>
    <dgm:cxn modelId="{2567FB20-DE35-4B12-9074-DC51A8E521CA}" type="presParOf" srcId="{E0B9C314-5CFF-4EFD-BF91-36FFA7FD50F0}" destId="{F9FE4FB2-EC31-4F2A-AB54-0BD364740F8D}" srcOrd="2" destOrd="0" presId="urn:microsoft.com/office/officeart/2005/8/layout/default"/>
    <dgm:cxn modelId="{724D0BEF-3A98-4AF9-9A4F-5E9E8CB0E07E}" type="presParOf" srcId="{E0B9C314-5CFF-4EFD-BF91-36FFA7FD50F0}" destId="{F2A30023-E3E4-477E-8271-EF4E2DC2B5F4}" srcOrd="3" destOrd="0" presId="urn:microsoft.com/office/officeart/2005/8/layout/default"/>
    <dgm:cxn modelId="{56CE391E-2DAA-472A-8271-E9850E61843A}" type="presParOf" srcId="{E0B9C314-5CFF-4EFD-BF91-36FFA7FD50F0}" destId="{95A0661E-48B6-4EA4-8B84-10A0A5BD0524}" srcOrd="4" destOrd="0" presId="urn:microsoft.com/office/officeart/2005/8/layout/default"/>
    <dgm:cxn modelId="{3B83CB64-988E-4AA0-9B69-686999F464C6}" type="presParOf" srcId="{E0B9C314-5CFF-4EFD-BF91-36FFA7FD50F0}" destId="{D85B3645-BE23-4281-BD4D-77440FD487FA}" srcOrd="5" destOrd="0" presId="urn:microsoft.com/office/officeart/2005/8/layout/default"/>
    <dgm:cxn modelId="{8BF1A620-DBCE-4896-8484-D70AFBCBA372}" type="presParOf" srcId="{E0B9C314-5CFF-4EFD-BF91-36FFA7FD50F0}" destId="{6998F2CA-E2C3-4E1A-BA66-6D5D4EF41EF8}" srcOrd="6" destOrd="0" presId="urn:microsoft.com/office/officeart/2005/8/layout/default"/>
    <dgm:cxn modelId="{135F3713-2CBB-43A3-A77A-D645C66F0851}" type="presParOf" srcId="{E0B9C314-5CFF-4EFD-BF91-36FFA7FD50F0}" destId="{73EFED31-F0EB-40DA-B6F5-C518530B0E2E}" srcOrd="7" destOrd="0" presId="urn:microsoft.com/office/officeart/2005/8/layout/default"/>
    <dgm:cxn modelId="{FD49016D-E9F5-4428-BBE5-12B680C3768B}" type="presParOf" srcId="{E0B9C314-5CFF-4EFD-BF91-36FFA7FD50F0}" destId="{EE14E38A-6E6E-44E5-B07E-52E83F00C7F6}" srcOrd="8" destOrd="0" presId="urn:microsoft.com/office/officeart/2005/8/layout/default"/>
    <dgm:cxn modelId="{7826E529-6E80-4B2C-93BE-CAA0AA3B50F9}" type="presParOf" srcId="{E0B9C314-5CFF-4EFD-BF91-36FFA7FD50F0}" destId="{8D75931E-F292-4596-9E71-242784A0DD78}" srcOrd="9" destOrd="0" presId="urn:microsoft.com/office/officeart/2005/8/layout/default"/>
    <dgm:cxn modelId="{78D92F17-55BA-471B-97F7-1AA35D75CE26}" type="presParOf" srcId="{E0B9C314-5CFF-4EFD-BF91-36FFA7FD50F0}" destId="{DCE77143-A6B0-4A48-BBFD-F1539137B3A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09C2C9-8C8A-45A8-85C1-014E1DCE3CE8}">
      <dsp:nvSpPr>
        <dsp:cNvPr id="0" name=""/>
        <dsp:cNvSpPr/>
      </dsp:nvSpPr>
      <dsp:spPr>
        <a:xfrm>
          <a:off x="0" y="144014"/>
          <a:ext cx="2790309" cy="272729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внешнего муниципального финансового контроля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200,5 тыс.руб.</a:t>
          </a:r>
        </a:p>
      </dsp:txBody>
      <dsp:txXfrm>
        <a:off x="0" y="144014"/>
        <a:ext cx="2790309" cy="2727299"/>
      </dsp:txXfrm>
    </dsp:sp>
    <dsp:sp modelId="{F9FE4FB2-EC31-4F2A-AB54-0BD364740F8D}">
      <dsp:nvSpPr>
        <dsp:cNvPr id="0" name=""/>
        <dsp:cNvSpPr/>
      </dsp:nvSpPr>
      <dsp:spPr>
        <a:xfrm>
          <a:off x="3069341" y="144014"/>
          <a:ext cx="2790309" cy="272729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осуществлению внутреннего муниципального финансового контроля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95,1 тыс.руб. </a:t>
          </a:r>
        </a:p>
      </dsp:txBody>
      <dsp:txXfrm>
        <a:off x="3069341" y="144014"/>
        <a:ext cx="2790309" cy="2727299"/>
      </dsp:txXfrm>
    </dsp:sp>
    <dsp:sp modelId="{95A0661E-48B6-4EA4-8B84-10A0A5BD0524}">
      <dsp:nvSpPr>
        <dsp:cNvPr id="0" name=""/>
        <dsp:cNvSpPr/>
      </dsp:nvSpPr>
      <dsp:spPr>
        <a:xfrm>
          <a:off x="6138681" y="144014"/>
          <a:ext cx="2790309" cy="272729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сфере закупок товаров, работ, услуг для обеспечение муниципальных нужд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75,5 тыс.руб. </a:t>
          </a:r>
        </a:p>
      </dsp:txBody>
      <dsp:txXfrm>
        <a:off x="6138681" y="144014"/>
        <a:ext cx="2790309" cy="2727299"/>
      </dsp:txXfrm>
    </dsp:sp>
    <dsp:sp modelId="{6998F2CA-E2C3-4E1A-BA66-6D5D4EF41EF8}">
      <dsp:nvSpPr>
        <dsp:cNvPr id="0" name=""/>
        <dsp:cNvSpPr/>
      </dsp:nvSpPr>
      <dsp:spPr>
        <a:xfrm>
          <a:off x="0" y="3150344"/>
          <a:ext cx="2790309" cy="225025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89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организацию библиотечного обслуживания населения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30,0 тыс.руб.</a:t>
          </a:r>
        </a:p>
      </dsp:txBody>
      <dsp:txXfrm>
        <a:off x="0" y="3150344"/>
        <a:ext cx="2790309" cy="2250256"/>
      </dsp:txXfrm>
    </dsp:sp>
    <dsp:sp modelId="{EE14E38A-6E6E-44E5-B07E-52E83F00C7F6}">
      <dsp:nvSpPr>
        <dsp:cNvPr id="0" name=""/>
        <dsp:cNvSpPr/>
      </dsp:nvSpPr>
      <dsp:spPr>
        <a:xfrm>
          <a:off x="3069341" y="3150344"/>
          <a:ext cx="2790309" cy="225025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создании условий для обеспечения жителей поселения услугами торговли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0,4 тыс.руб.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9341" y="3150344"/>
        <a:ext cx="2790309" cy="2250256"/>
      </dsp:txXfrm>
    </dsp:sp>
    <dsp:sp modelId="{DCE77143-A6B0-4A48-BBFD-F1539137B3AE}">
      <dsp:nvSpPr>
        <dsp:cNvPr id="0" name=""/>
        <dsp:cNvSpPr/>
      </dsp:nvSpPr>
      <dsp:spPr>
        <a:xfrm>
          <a:off x="6138681" y="3162080"/>
          <a:ext cx="2790309" cy="2226784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 сносе самовольной постройки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70,0 тыс. руб.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38681" y="3162080"/>
        <a:ext cx="2790309" cy="2226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0.85359</cdr:x>
      <cdr:y>0.27431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401355" cy="131685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1.33345E-7</cdr:x>
      <cdr:y>0</cdr:y>
    </cdr:from>
    <cdr:to>
      <cdr:x>0.84077</cdr:x>
      <cdr:y>0.2327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" y="0"/>
          <a:ext cx="6305251" cy="111710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76AB-587E-4FEF-9979-8C74A954FCB4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8A45-0DF4-4DB9-B56A-EAF2A87D3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25.05.2026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272573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457200" y="1412776"/>
            <a:ext cx="8435280" cy="43924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0" dirty="0" smtClean="0">
                <a:solidFill>
                  <a:srgbClr val="9C202C"/>
                </a:solidFill>
              </a:rPr>
              <a:t> </a:t>
            </a:r>
            <a:r>
              <a:rPr lang="ru-RU" sz="3600" b="0" dirty="0" smtClean="0">
                <a:solidFill>
                  <a:srgbClr val="002060"/>
                </a:solidFill>
              </a:rPr>
              <a:t>к решению Совета Вышестеблиевского сельского поселения Темрюкского района от </a:t>
            </a:r>
            <a:r>
              <a:rPr lang="ru-RU" sz="3600" b="0" dirty="0" smtClean="0">
                <a:solidFill>
                  <a:srgbClr val="002060"/>
                </a:solidFill>
              </a:rPr>
              <a:t>23.04.2026 </a:t>
            </a:r>
            <a:r>
              <a:rPr lang="ru-RU" sz="3600" b="0" dirty="0" smtClean="0">
                <a:solidFill>
                  <a:srgbClr val="002060"/>
                </a:solidFill>
              </a:rPr>
              <a:t>№ </a:t>
            </a:r>
            <a:r>
              <a:rPr lang="ru-RU" sz="3600" b="0" dirty="0" smtClean="0">
                <a:solidFill>
                  <a:srgbClr val="002060"/>
                </a:solidFill>
              </a:rPr>
              <a:t>108 «</a:t>
            </a:r>
            <a:r>
              <a:rPr lang="ru-RU" sz="3600" dirty="0" smtClean="0">
                <a:solidFill>
                  <a:srgbClr val="002060"/>
                </a:solidFill>
              </a:rPr>
              <a:t>Об исполнении бюджета Вышестеблиевского сельского поселения Темрюкского муниципального района Краснодарского края за 2025 </a:t>
            </a:r>
            <a:r>
              <a:rPr lang="ru-RU" sz="3600" dirty="0" smtClean="0">
                <a:solidFill>
                  <a:srgbClr val="002060"/>
                </a:solidFill>
              </a:rPr>
              <a:t>год</a:t>
            </a:r>
            <a:r>
              <a:rPr lang="ru-RU" sz="3600" b="0" dirty="0" smtClean="0">
                <a:solidFill>
                  <a:srgbClr val="002060"/>
                </a:solidFill>
              </a:rPr>
              <a:t>» 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100010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за 2025 год: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071547"/>
          <a:ext cx="8352928" cy="4921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8587"/>
                <a:gridCol w="1434341"/>
              </a:tblGrid>
              <a:tr h="64481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397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Дотации бюджетам сельских поселений на выравнивание бюджетной обеспеченности из бюджета субъекта Российской Федерации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3 206,6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929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субсидии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бюджетам сельских поселений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1 104,9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2199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 бюджетам сельских поселений на выполнение передаваемых полномочий субъектов Российской Федерации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 бюджетам сельских поселений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421,9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12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трансферты, передаваемые бюджетам сельских поселений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30 384,7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12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109,9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2" y="5949280"/>
          <a:ext cx="835292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248472"/>
              </a:tblGrid>
              <a:tr h="44615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8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35 258,0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627784" y="0"/>
            <a:ext cx="3888432" cy="119675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1124744"/>
            <a:ext cx="2714612" cy="1224136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деят-ти органов местного самоуправления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8 591,9тыс.руб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780928"/>
            <a:ext cx="2571736" cy="107157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Административные комиссии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30,0 тыс.руб.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4293096"/>
            <a:ext cx="2571736" cy="100013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Резервный фонд</a:t>
            </a:r>
          </a:p>
          <a:p>
            <a:pPr algn="ctr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  тыс.руб.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72232" y="1052736"/>
            <a:ext cx="2571768" cy="116181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функций муниципальных казенных учреждений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4 945,0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5661248"/>
            <a:ext cx="2555776" cy="107157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ТОС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666,0 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43702" y="2643182"/>
            <a:ext cx="2500298" cy="114585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информационного развития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340,0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91880" y="1412776"/>
            <a:ext cx="2428860" cy="864096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795,6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07904" y="2780928"/>
            <a:ext cx="2143140" cy="857256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Доступная среда  для инвалидов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 тыс.руб.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35896" y="4077072"/>
            <a:ext cx="2232248" cy="115212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имуществом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35,0 тыс.руб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32240" y="4293096"/>
            <a:ext cx="2411760" cy="72008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архива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44,8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043608" y="242088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043608" y="393305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7786710" y="2285992"/>
            <a:ext cx="24167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115616" y="537321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572000" y="371703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7812360" y="3861048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4572000" y="242088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884368" y="5157192"/>
            <a:ext cx="314252" cy="3034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60232" y="5589240"/>
            <a:ext cx="2483768" cy="115212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Прочие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мероприятия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572000" y="528638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14744" y="5643578"/>
            <a:ext cx="2232248" cy="71438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Кап. ремонт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19,1 тыс.руб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"/>
          <p:cNvPicPr>
            <a:picLocks noChangeAspect="1"/>
          </p:cNvPicPr>
          <p:nvPr/>
        </p:nvPicPr>
        <p:blipFill>
          <a:blip r:embed="rId2" cstate="print">
            <a:lum bright="-1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928662" y="3286124"/>
            <a:ext cx="7572428" cy="335758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первичного воинского учета на территориях, где отсутствуют военные комиссариаты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421,9 тыс.руб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214290"/>
            <a:ext cx="6286544" cy="257176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537075" y="303529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tamala.pnzreg.ru/upload/iblock/e8e/e8e826cbd9113fe50b703bd46620f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8915"/>
            <a:ext cx="9144000" cy="7146915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475656" y="260648"/>
            <a:ext cx="6929486" cy="16430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2132856"/>
            <a:ext cx="3071802" cy="12961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и ликвидация ЧС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163,2 тыс.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29322" y="2143116"/>
            <a:ext cx="3000396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140,0 тыс. руб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28662" y="3643314"/>
            <a:ext cx="2928958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Укрепление правопорядка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 тыс 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47664" y="1484784"/>
            <a:ext cx="288032" cy="50405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715272" y="1643050"/>
            <a:ext cx="288032" cy="50405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143240" y="2214554"/>
            <a:ext cx="285752" cy="107613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572132" y="2214554"/>
            <a:ext cx="285752" cy="107613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572000" y="3214686"/>
            <a:ext cx="285752" cy="107613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214678" y="4643446"/>
            <a:ext cx="2928958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Противодействие экстремизму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7,8 тыс 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500694" y="3643314"/>
            <a:ext cx="2928958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Противодействие коррупции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0,0 тыс 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/>
        </p:nvGraphicFramePr>
        <p:xfrm>
          <a:off x="323528" y="260648"/>
          <a:ext cx="842493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2714612" cy="122413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(доход)</a:t>
            </a:r>
          </a:p>
          <a:p>
            <a:pPr algn="ctr"/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10 756,6 тыс.руб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5896" y="188640"/>
            <a:ext cx="5112568" cy="122413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(расход)</a:t>
            </a:r>
          </a:p>
          <a:p>
            <a:pPr algn="ctr"/>
            <a:endParaRPr lang="ru-RU" sz="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8 162,5 тыс.руб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т.ч. из районного бюджета -  2 717,1 тыс.руб. )</a:t>
            </a:r>
            <a:endParaRPr lang="ru-RU" sz="16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1397000"/>
          <a:ext cx="8820472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501008"/>
            <a:ext cx="4115271" cy="30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840" y="3501008"/>
            <a:ext cx="4093640" cy="30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43042" y="214290"/>
            <a:ext cx="6167038" cy="14287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844824"/>
            <a:ext cx="2320786" cy="12858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38,2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1880" y="2060848"/>
            <a:ext cx="2214578" cy="13573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8 457,9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1772816"/>
            <a:ext cx="2270626" cy="13573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ЖКХ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40,1тыс. руб.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331640" y="908720"/>
            <a:ext cx="239964" cy="86409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499992" y="1700808"/>
            <a:ext cx="288032" cy="36004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956376" y="836712"/>
            <a:ext cx="260672" cy="79208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2504814" cy="333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235572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12976"/>
            <a:ext cx="2597610" cy="346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rtal.edu.asu.ru/pluginfile.php/471880/course/overviewfiles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4714876" y="714356"/>
            <a:ext cx="4429124" cy="1571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20072" y="2924944"/>
            <a:ext cx="3747266" cy="21431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14942" y="2786058"/>
            <a:ext cx="371477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Профессиональная подготовка, переподготовка и повышение квалификации</a:t>
            </a: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4,0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929454" y="2214554"/>
            <a:ext cx="357190" cy="64807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914" t="5901" r="13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3275856" y="0"/>
            <a:ext cx="2807742" cy="11247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16632"/>
            <a:ext cx="2339752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МБУК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21 065,6 тыс.руб.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т.ч. из  районного бюджета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15 593,4 тыс.руб. )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60232" y="908720"/>
            <a:ext cx="2483768" cy="6514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Кадровое обеспечение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12 149,9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556792"/>
            <a:ext cx="187220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Памятники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45,8 тыс.руб.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91880" y="1484784"/>
            <a:ext cx="2676836" cy="5680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140,0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4716016" y="1124744"/>
            <a:ext cx="144016" cy="2880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5400000">
            <a:off x="2807804" y="224644"/>
            <a:ext cx="144016" cy="64807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04248" y="188640"/>
            <a:ext cx="2232248" cy="5903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Книжный фонд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30,0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7608001">
            <a:off x="6264785" y="741488"/>
            <a:ext cx="103429" cy="48035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6421102" y="168785"/>
            <a:ext cx="124710" cy="63507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3344449">
            <a:off x="3030758" y="929423"/>
            <a:ext cx="159752" cy="5368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5975648" y="0"/>
            <a:ext cx="3168352" cy="9087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03232" y="2492896"/>
            <a:ext cx="2340768" cy="15841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муниципальных служащих за выслугу лет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703,2 тыс. руб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04248" y="1052736"/>
            <a:ext cx="2160240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некоммерческих организаций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30,0 тыс.руб.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8948496" y="2060848"/>
            <a:ext cx="195504" cy="37144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8927976" y="692696"/>
            <a:ext cx="216024" cy="43204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339166" cy="12144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ПАРАМЕТРЫ БЮДЖЕТА Вышестеблиевского сельского поселения Темрюкского муниципального района Краснодарского края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2025 ГОД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2708920"/>
          <a:ext cx="8715436" cy="3722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/>
                <a:gridCol w="4357718"/>
              </a:tblGrid>
              <a:tr h="7653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параметров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9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(тыс.рублей) 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10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                      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97 701,4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                    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97 220,7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</a:p>
                    <a:p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480,7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r="1572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139952" y="0"/>
            <a:ext cx="3672408" cy="12687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Физическая культура и спорт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78,5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тыс.руб.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Переданные полномочия</a:t>
            </a:r>
            <a:b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052736"/>
          <a:ext cx="89289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Налоговые доходы бюджета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за 2025 год</a:t>
            </a:r>
            <a:endParaRPr lang="ru-RU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8229600" cy="489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3148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ru-RU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217,7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нефтепродукты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5 022,3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387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5 225,2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671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физ.лиц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3 250,3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0103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(юр. и физ.лица)</a:t>
                      </a:r>
                    </a:p>
                    <a:p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5 928,9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6223208"/>
          <a:ext cx="82868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389"/>
                <a:gridCol w="4031419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644,4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 на доходы физических лиц  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(182 1 01 02000 01 0000 110) тыс.руб.</a:t>
            </a:r>
            <a:endParaRPr lang="ru-RU" sz="32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Акцизы на нефтепродукты            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(100 10302200 01 0000 110) тыс.руб.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75656" y="1628800"/>
          <a:ext cx="7313364" cy="454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Единый сельскохозяйственный налог 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(182 10503010  01 0000 110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) тыс.руб.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 на имущество физических лиц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(182 1 06 01 00000 10 0000 110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) тыс.руб.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Земельный налог                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(182 1 06 06000 10 0000 110) тыс.руб.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988840"/>
          <a:ext cx="7169348" cy="425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7664" y="1556792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орм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норматив отчислений в бюджет поселения (100%)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15328" cy="100010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за 2025 год: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071547"/>
          <a:ext cx="8280920" cy="471707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140460"/>
                <a:gridCol w="4140460"/>
              </a:tblGrid>
              <a:tr h="84452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285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получаемые в виде арендной платы, а также средства от продажи права на заключение договоров </a:t>
                      </a:r>
                    </a:p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аренды за земли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1 171,9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612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492,4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 оказания платных услуг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5 455,3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доходы от компенсации затрат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428,3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7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</a:p>
                  </a:txBody>
                  <a:tcPr/>
                </a:tc>
              </a:tr>
              <a:tr h="5317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Возмещение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ущерба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225,0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5949280"/>
          <a:ext cx="8209482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099"/>
                <a:gridCol w="4260383"/>
              </a:tblGrid>
              <a:tr h="57606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8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7 799,0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2736</TotalTime>
  <Words>602</Words>
  <Application>Microsoft Office PowerPoint</Application>
  <PresentationFormat>Экран (4:3)</PresentationFormat>
  <Paragraphs>185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 </vt:lpstr>
      <vt:lpstr>    ОСНОВНЫЕ ПАРАМЕТРЫ БЮДЖЕТА Вышестеблиевского сельского поселения Темрюкского муниципального района Краснодарского края за 2025 ГОД  </vt:lpstr>
      <vt:lpstr>Налоговые доходы бюджета  за 2025 год</vt:lpstr>
      <vt:lpstr>Налог на доходы физических лиц   (182 1 01 02000 01 0000 110) тыс.руб.</vt:lpstr>
      <vt:lpstr>Акцизы на нефтепродукты              (100 10302200 01 0000 110) тыс.руб.</vt:lpstr>
      <vt:lpstr>Единый сельскохозяйственный налог  (182 10503010  01 0000 110) тыс.руб.</vt:lpstr>
      <vt:lpstr>Налог на имущество физических лиц  (182 1 06 01 00000 10 0000 110) тыс.руб.</vt:lpstr>
      <vt:lpstr>Земельный налог                  (182 1 06 06000 10 0000 110) тыс.руб.</vt:lpstr>
      <vt:lpstr>Неналоговые доходы бюджета  за 2025 год:</vt:lpstr>
      <vt:lpstr>Безвозмездные поступления  за 2025 год: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Переданные полномочия 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1</cp:lastModifiedBy>
  <cp:revision>725</cp:revision>
  <dcterms:modified xsi:type="dcterms:W3CDTF">2026-05-25T08:07:56Z</dcterms:modified>
</cp:coreProperties>
</file>